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2" r:id="rId17"/>
    <p:sldId id="274" r:id="rId18"/>
    <p:sldId id="275" r:id="rId19"/>
    <p:sldId id="278" r:id="rId20"/>
    <p:sldId id="276" r:id="rId21"/>
    <p:sldId id="281" r:id="rId22"/>
    <p:sldId id="277" r:id="rId23"/>
    <p:sldId id="279" r:id="rId24"/>
    <p:sldId id="280" r:id="rId25"/>
  </p:sldIdLst>
  <p:sldSz cx="7561263" cy="10801350"/>
  <p:notesSz cx="6858000" cy="9144000"/>
  <p:defaultTextStyle>
    <a:defPPr>
      <a:defRPr lang="ru-RU"/>
    </a:defPPr>
    <a:lvl1pPr marL="0" algn="l" defTabSz="1049274" rtl="0" eaLnBrk="1" latinLnBrk="0" hangingPunct="1">
      <a:defRPr sz="2100" kern="1200">
        <a:solidFill>
          <a:schemeClr val="tx1"/>
        </a:solidFill>
        <a:latin typeface="+mn-lt"/>
        <a:ea typeface="+mn-ea"/>
        <a:cs typeface="+mn-cs"/>
      </a:defRPr>
    </a:lvl1pPr>
    <a:lvl2pPr marL="524637" algn="l" defTabSz="1049274" rtl="0" eaLnBrk="1" latinLnBrk="0" hangingPunct="1">
      <a:defRPr sz="2100" kern="1200">
        <a:solidFill>
          <a:schemeClr val="tx1"/>
        </a:solidFill>
        <a:latin typeface="+mn-lt"/>
        <a:ea typeface="+mn-ea"/>
        <a:cs typeface="+mn-cs"/>
      </a:defRPr>
    </a:lvl2pPr>
    <a:lvl3pPr marL="1049274" algn="l" defTabSz="1049274" rtl="0" eaLnBrk="1" latinLnBrk="0" hangingPunct="1">
      <a:defRPr sz="2100" kern="1200">
        <a:solidFill>
          <a:schemeClr val="tx1"/>
        </a:solidFill>
        <a:latin typeface="+mn-lt"/>
        <a:ea typeface="+mn-ea"/>
        <a:cs typeface="+mn-cs"/>
      </a:defRPr>
    </a:lvl3pPr>
    <a:lvl4pPr marL="1573911" algn="l" defTabSz="1049274" rtl="0" eaLnBrk="1" latinLnBrk="0" hangingPunct="1">
      <a:defRPr sz="2100" kern="1200">
        <a:solidFill>
          <a:schemeClr val="tx1"/>
        </a:solidFill>
        <a:latin typeface="+mn-lt"/>
        <a:ea typeface="+mn-ea"/>
        <a:cs typeface="+mn-cs"/>
      </a:defRPr>
    </a:lvl4pPr>
    <a:lvl5pPr marL="2098548" algn="l" defTabSz="1049274" rtl="0" eaLnBrk="1" latinLnBrk="0" hangingPunct="1">
      <a:defRPr sz="2100" kern="1200">
        <a:solidFill>
          <a:schemeClr val="tx1"/>
        </a:solidFill>
        <a:latin typeface="+mn-lt"/>
        <a:ea typeface="+mn-ea"/>
        <a:cs typeface="+mn-cs"/>
      </a:defRPr>
    </a:lvl5pPr>
    <a:lvl6pPr marL="2623185" algn="l" defTabSz="1049274" rtl="0" eaLnBrk="1" latinLnBrk="0" hangingPunct="1">
      <a:defRPr sz="2100" kern="1200">
        <a:solidFill>
          <a:schemeClr val="tx1"/>
        </a:solidFill>
        <a:latin typeface="+mn-lt"/>
        <a:ea typeface="+mn-ea"/>
        <a:cs typeface="+mn-cs"/>
      </a:defRPr>
    </a:lvl6pPr>
    <a:lvl7pPr marL="3147822" algn="l" defTabSz="1049274" rtl="0" eaLnBrk="1" latinLnBrk="0" hangingPunct="1">
      <a:defRPr sz="2100" kern="1200">
        <a:solidFill>
          <a:schemeClr val="tx1"/>
        </a:solidFill>
        <a:latin typeface="+mn-lt"/>
        <a:ea typeface="+mn-ea"/>
        <a:cs typeface="+mn-cs"/>
      </a:defRPr>
    </a:lvl7pPr>
    <a:lvl8pPr marL="3672459" algn="l" defTabSz="1049274" rtl="0" eaLnBrk="1" latinLnBrk="0" hangingPunct="1">
      <a:defRPr sz="2100" kern="1200">
        <a:solidFill>
          <a:schemeClr val="tx1"/>
        </a:solidFill>
        <a:latin typeface="+mn-lt"/>
        <a:ea typeface="+mn-ea"/>
        <a:cs typeface="+mn-cs"/>
      </a:defRPr>
    </a:lvl8pPr>
    <a:lvl9pPr marL="4197096" algn="l" defTabSz="1049274" rtl="0" eaLnBrk="1" latinLnBrk="0" hangingPunct="1">
      <a:defRPr sz="21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8757" autoAdjust="0"/>
  </p:normalViewPr>
  <p:slideViewPr>
    <p:cSldViewPr>
      <p:cViewPr>
        <p:scale>
          <a:sx n="61" d="100"/>
          <a:sy n="61" d="100"/>
        </p:scale>
        <p:origin x="-1866" y="114"/>
      </p:cViewPr>
      <p:guideLst>
        <p:guide orient="horz" pos="3402"/>
        <p:guide pos="2382"/>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67095" y="3355422"/>
            <a:ext cx="6427074" cy="2315289"/>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134190" y="6120765"/>
            <a:ext cx="5292884" cy="2760345"/>
          </a:xfrm>
        </p:spPr>
        <p:txBody>
          <a:bodyPr/>
          <a:lstStyle>
            <a:lvl1pPr marL="0" indent="0" algn="ctr">
              <a:buNone/>
              <a:defRPr>
                <a:solidFill>
                  <a:schemeClr val="tx1">
                    <a:tint val="75000"/>
                  </a:schemeClr>
                </a:solidFill>
              </a:defRPr>
            </a:lvl1pPr>
            <a:lvl2pPr marL="524637" indent="0" algn="ctr">
              <a:buNone/>
              <a:defRPr>
                <a:solidFill>
                  <a:schemeClr val="tx1">
                    <a:tint val="75000"/>
                  </a:schemeClr>
                </a:solidFill>
              </a:defRPr>
            </a:lvl2pPr>
            <a:lvl3pPr marL="1049274" indent="0" algn="ctr">
              <a:buNone/>
              <a:defRPr>
                <a:solidFill>
                  <a:schemeClr val="tx1">
                    <a:tint val="75000"/>
                  </a:schemeClr>
                </a:solidFill>
              </a:defRPr>
            </a:lvl3pPr>
            <a:lvl4pPr marL="1573911" indent="0" algn="ctr">
              <a:buNone/>
              <a:defRPr>
                <a:solidFill>
                  <a:schemeClr val="tx1">
                    <a:tint val="75000"/>
                  </a:schemeClr>
                </a:solidFill>
              </a:defRPr>
            </a:lvl4pPr>
            <a:lvl5pPr marL="2098548" indent="0" algn="ctr">
              <a:buNone/>
              <a:defRPr>
                <a:solidFill>
                  <a:schemeClr val="tx1">
                    <a:tint val="75000"/>
                  </a:schemeClr>
                </a:solidFill>
              </a:defRPr>
            </a:lvl5pPr>
            <a:lvl6pPr marL="2623185" indent="0" algn="ctr">
              <a:buNone/>
              <a:defRPr>
                <a:solidFill>
                  <a:schemeClr val="tx1">
                    <a:tint val="75000"/>
                  </a:schemeClr>
                </a:solidFill>
              </a:defRPr>
            </a:lvl6pPr>
            <a:lvl7pPr marL="3147822" indent="0" algn="ctr">
              <a:buNone/>
              <a:defRPr>
                <a:solidFill>
                  <a:schemeClr val="tx1">
                    <a:tint val="75000"/>
                  </a:schemeClr>
                </a:solidFill>
              </a:defRPr>
            </a:lvl7pPr>
            <a:lvl8pPr marL="3672459" indent="0" algn="ctr">
              <a:buNone/>
              <a:defRPr>
                <a:solidFill>
                  <a:schemeClr val="tx1">
                    <a:tint val="75000"/>
                  </a:schemeClr>
                </a:solidFill>
              </a:defRPr>
            </a:lvl8pPr>
            <a:lvl9pPr marL="4197096"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12.01.2018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12.01.2018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5481916" y="432557"/>
            <a:ext cx="1701284" cy="9216151"/>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78063" y="432557"/>
            <a:ext cx="4977831" cy="921615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12.01.2018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12.01.2018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7288" y="6940868"/>
            <a:ext cx="6427074" cy="2145268"/>
          </a:xfrm>
        </p:spPr>
        <p:txBody>
          <a:bodyPr anchor="t"/>
          <a:lstStyle>
            <a:lvl1pPr algn="l">
              <a:defRPr sz="4600" b="1" cap="all"/>
            </a:lvl1pPr>
          </a:lstStyle>
          <a:p>
            <a:r>
              <a:rPr lang="ru-RU" smtClean="0"/>
              <a:t>Образец заголовка</a:t>
            </a:r>
            <a:endParaRPr lang="ru-RU"/>
          </a:p>
        </p:txBody>
      </p:sp>
      <p:sp>
        <p:nvSpPr>
          <p:cNvPr id="3" name="Текст 2"/>
          <p:cNvSpPr>
            <a:spLocks noGrp="1"/>
          </p:cNvSpPr>
          <p:nvPr>
            <p:ph type="body" idx="1"/>
          </p:nvPr>
        </p:nvSpPr>
        <p:spPr>
          <a:xfrm>
            <a:off x="597288" y="4578074"/>
            <a:ext cx="6427074" cy="2362794"/>
          </a:xfrm>
        </p:spPr>
        <p:txBody>
          <a:bodyPr anchor="b"/>
          <a:lstStyle>
            <a:lvl1pPr marL="0" indent="0">
              <a:buNone/>
              <a:defRPr sz="2300">
                <a:solidFill>
                  <a:schemeClr val="tx1">
                    <a:tint val="75000"/>
                  </a:schemeClr>
                </a:solidFill>
              </a:defRPr>
            </a:lvl1pPr>
            <a:lvl2pPr marL="524637" indent="0">
              <a:buNone/>
              <a:defRPr sz="2100">
                <a:solidFill>
                  <a:schemeClr val="tx1">
                    <a:tint val="75000"/>
                  </a:schemeClr>
                </a:solidFill>
              </a:defRPr>
            </a:lvl2pPr>
            <a:lvl3pPr marL="1049274" indent="0">
              <a:buNone/>
              <a:defRPr sz="1800">
                <a:solidFill>
                  <a:schemeClr val="tx1">
                    <a:tint val="75000"/>
                  </a:schemeClr>
                </a:solidFill>
              </a:defRPr>
            </a:lvl3pPr>
            <a:lvl4pPr marL="1573911" indent="0">
              <a:buNone/>
              <a:defRPr sz="1600">
                <a:solidFill>
                  <a:schemeClr val="tx1">
                    <a:tint val="75000"/>
                  </a:schemeClr>
                </a:solidFill>
              </a:defRPr>
            </a:lvl4pPr>
            <a:lvl5pPr marL="2098548" indent="0">
              <a:buNone/>
              <a:defRPr sz="1600">
                <a:solidFill>
                  <a:schemeClr val="tx1">
                    <a:tint val="75000"/>
                  </a:schemeClr>
                </a:solidFill>
              </a:defRPr>
            </a:lvl5pPr>
            <a:lvl6pPr marL="2623185" indent="0">
              <a:buNone/>
              <a:defRPr sz="1600">
                <a:solidFill>
                  <a:schemeClr val="tx1">
                    <a:tint val="75000"/>
                  </a:schemeClr>
                </a:solidFill>
              </a:defRPr>
            </a:lvl6pPr>
            <a:lvl7pPr marL="3147822" indent="0">
              <a:buNone/>
              <a:defRPr sz="1600">
                <a:solidFill>
                  <a:schemeClr val="tx1">
                    <a:tint val="75000"/>
                  </a:schemeClr>
                </a:solidFill>
              </a:defRPr>
            </a:lvl7pPr>
            <a:lvl8pPr marL="3672459" indent="0">
              <a:buNone/>
              <a:defRPr sz="1600">
                <a:solidFill>
                  <a:schemeClr val="tx1">
                    <a:tint val="75000"/>
                  </a:schemeClr>
                </a:solidFill>
              </a:defRPr>
            </a:lvl8pPr>
            <a:lvl9pPr marL="4197096"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12.01.2018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378063" y="2520317"/>
            <a:ext cx="3339558" cy="7128391"/>
          </a:xfrm>
        </p:spPr>
        <p:txBody>
          <a:bodyPr/>
          <a:lstStyle>
            <a:lvl1pPr>
              <a:defRPr sz="3200"/>
            </a:lvl1pPr>
            <a:lvl2pPr>
              <a:defRPr sz="2800"/>
            </a:lvl2pPr>
            <a:lvl3pPr>
              <a:defRPr sz="2300"/>
            </a:lvl3pPr>
            <a:lvl4pPr>
              <a:defRPr sz="2100"/>
            </a:lvl4pPr>
            <a:lvl5pPr>
              <a:defRPr sz="2100"/>
            </a:lvl5pPr>
            <a:lvl6pPr>
              <a:defRPr sz="2100"/>
            </a:lvl6pPr>
            <a:lvl7pPr>
              <a:defRPr sz="2100"/>
            </a:lvl7pPr>
            <a:lvl8pPr>
              <a:defRPr sz="2100"/>
            </a:lvl8pPr>
            <a:lvl9pPr>
              <a:defRPr sz="21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3843642" y="2520317"/>
            <a:ext cx="3339558" cy="7128391"/>
          </a:xfrm>
        </p:spPr>
        <p:txBody>
          <a:bodyPr/>
          <a:lstStyle>
            <a:lvl1pPr>
              <a:defRPr sz="3200"/>
            </a:lvl1pPr>
            <a:lvl2pPr>
              <a:defRPr sz="2800"/>
            </a:lvl2pPr>
            <a:lvl3pPr>
              <a:defRPr sz="2300"/>
            </a:lvl3pPr>
            <a:lvl4pPr>
              <a:defRPr sz="2100"/>
            </a:lvl4pPr>
            <a:lvl5pPr>
              <a:defRPr sz="2100"/>
            </a:lvl5pPr>
            <a:lvl6pPr>
              <a:defRPr sz="2100"/>
            </a:lvl6pPr>
            <a:lvl7pPr>
              <a:defRPr sz="2100"/>
            </a:lvl7pPr>
            <a:lvl8pPr>
              <a:defRPr sz="2100"/>
            </a:lvl8pPr>
            <a:lvl9pPr>
              <a:defRPr sz="21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12.01.2018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78064" y="2417803"/>
            <a:ext cx="3340871" cy="1007625"/>
          </a:xfrm>
        </p:spPr>
        <p:txBody>
          <a:bodyPr anchor="b"/>
          <a:lstStyle>
            <a:lvl1pPr marL="0" indent="0">
              <a:buNone/>
              <a:defRPr sz="2800" b="1"/>
            </a:lvl1pPr>
            <a:lvl2pPr marL="524637" indent="0">
              <a:buNone/>
              <a:defRPr sz="2300" b="1"/>
            </a:lvl2pPr>
            <a:lvl3pPr marL="1049274" indent="0">
              <a:buNone/>
              <a:defRPr sz="2100" b="1"/>
            </a:lvl3pPr>
            <a:lvl4pPr marL="1573911" indent="0">
              <a:buNone/>
              <a:defRPr sz="1800" b="1"/>
            </a:lvl4pPr>
            <a:lvl5pPr marL="2098548" indent="0">
              <a:buNone/>
              <a:defRPr sz="1800" b="1"/>
            </a:lvl5pPr>
            <a:lvl6pPr marL="2623185" indent="0">
              <a:buNone/>
              <a:defRPr sz="1800" b="1"/>
            </a:lvl6pPr>
            <a:lvl7pPr marL="3147822" indent="0">
              <a:buNone/>
              <a:defRPr sz="1800" b="1"/>
            </a:lvl7pPr>
            <a:lvl8pPr marL="3672459" indent="0">
              <a:buNone/>
              <a:defRPr sz="1800" b="1"/>
            </a:lvl8pPr>
            <a:lvl9pPr marL="4197096" indent="0">
              <a:buNone/>
              <a:defRPr sz="1800" b="1"/>
            </a:lvl9pPr>
          </a:lstStyle>
          <a:p>
            <a:pPr lvl="0"/>
            <a:r>
              <a:rPr lang="ru-RU" smtClean="0"/>
              <a:t>Образец текста</a:t>
            </a:r>
          </a:p>
        </p:txBody>
      </p:sp>
      <p:sp>
        <p:nvSpPr>
          <p:cNvPr id="4" name="Содержимое 3"/>
          <p:cNvSpPr>
            <a:spLocks noGrp="1"/>
          </p:cNvSpPr>
          <p:nvPr>
            <p:ph sz="half" idx="2"/>
          </p:nvPr>
        </p:nvSpPr>
        <p:spPr>
          <a:xfrm>
            <a:off x="378064" y="3425428"/>
            <a:ext cx="3340871" cy="6223279"/>
          </a:xfrm>
        </p:spPr>
        <p:txBody>
          <a:bodyPr/>
          <a:lstStyle>
            <a:lvl1pPr>
              <a:defRPr sz="28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841017" y="2417803"/>
            <a:ext cx="3342183" cy="1007625"/>
          </a:xfrm>
        </p:spPr>
        <p:txBody>
          <a:bodyPr anchor="b"/>
          <a:lstStyle>
            <a:lvl1pPr marL="0" indent="0">
              <a:buNone/>
              <a:defRPr sz="2800" b="1"/>
            </a:lvl1pPr>
            <a:lvl2pPr marL="524637" indent="0">
              <a:buNone/>
              <a:defRPr sz="2300" b="1"/>
            </a:lvl2pPr>
            <a:lvl3pPr marL="1049274" indent="0">
              <a:buNone/>
              <a:defRPr sz="2100" b="1"/>
            </a:lvl3pPr>
            <a:lvl4pPr marL="1573911" indent="0">
              <a:buNone/>
              <a:defRPr sz="1800" b="1"/>
            </a:lvl4pPr>
            <a:lvl5pPr marL="2098548" indent="0">
              <a:buNone/>
              <a:defRPr sz="1800" b="1"/>
            </a:lvl5pPr>
            <a:lvl6pPr marL="2623185" indent="0">
              <a:buNone/>
              <a:defRPr sz="1800" b="1"/>
            </a:lvl6pPr>
            <a:lvl7pPr marL="3147822" indent="0">
              <a:buNone/>
              <a:defRPr sz="1800" b="1"/>
            </a:lvl7pPr>
            <a:lvl8pPr marL="3672459" indent="0">
              <a:buNone/>
              <a:defRPr sz="1800" b="1"/>
            </a:lvl8pPr>
            <a:lvl9pPr marL="4197096" indent="0">
              <a:buNone/>
              <a:defRPr sz="1800" b="1"/>
            </a:lvl9pPr>
          </a:lstStyle>
          <a:p>
            <a:pPr lvl="0"/>
            <a:r>
              <a:rPr lang="ru-RU" smtClean="0"/>
              <a:t>Образец текста</a:t>
            </a:r>
          </a:p>
        </p:txBody>
      </p:sp>
      <p:sp>
        <p:nvSpPr>
          <p:cNvPr id="6" name="Содержимое 5"/>
          <p:cNvSpPr>
            <a:spLocks noGrp="1"/>
          </p:cNvSpPr>
          <p:nvPr>
            <p:ph sz="quarter" idx="4"/>
          </p:nvPr>
        </p:nvSpPr>
        <p:spPr>
          <a:xfrm>
            <a:off x="3841017" y="3425428"/>
            <a:ext cx="3342183" cy="6223279"/>
          </a:xfrm>
        </p:spPr>
        <p:txBody>
          <a:bodyPr/>
          <a:lstStyle>
            <a:lvl1pPr>
              <a:defRPr sz="28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12.01.2018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12.01.2018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12.01.2018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8064" y="430054"/>
            <a:ext cx="2487604" cy="1830229"/>
          </a:xfrm>
        </p:spPr>
        <p:txBody>
          <a:bodyPr anchor="b"/>
          <a:lstStyle>
            <a:lvl1pPr algn="l">
              <a:defRPr sz="2300" b="1"/>
            </a:lvl1pPr>
          </a:lstStyle>
          <a:p>
            <a:r>
              <a:rPr lang="ru-RU" smtClean="0"/>
              <a:t>Образец заголовка</a:t>
            </a:r>
            <a:endParaRPr lang="ru-RU"/>
          </a:p>
        </p:txBody>
      </p:sp>
      <p:sp>
        <p:nvSpPr>
          <p:cNvPr id="3" name="Содержимое 2"/>
          <p:cNvSpPr>
            <a:spLocks noGrp="1"/>
          </p:cNvSpPr>
          <p:nvPr>
            <p:ph idx="1"/>
          </p:nvPr>
        </p:nvSpPr>
        <p:spPr>
          <a:xfrm>
            <a:off x="2956244" y="430055"/>
            <a:ext cx="4226957" cy="9218653"/>
          </a:xfrm>
        </p:spPr>
        <p:txBody>
          <a:bodyPr/>
          <a:lstStyle>
            <a:lvl1pPr>
              <a:defRPr sz="3700"/>
            </a:lvl1pPr>
            <a:lvl2pPr>
              <a:defRPr sz="3200"/>
            </a:lvl2pPr>
            <a:lvl3pPr>
              <a:defRPr sz="2800"/>
            </a:lvl3pPr>
            <a:lvl4pPr>
              <a:defRPr sz="2300"/>
            </a:lvl4pPr>
            <a:lvl5pPr>
              <a:defRPr sz="2300"/>
            </a:lvl5pPr>
            <a:lvl6pPr>
              <a:defRPr sz="2300"/>
            </a:lvl6pPr>
            <a:lvl7pPr>
              <a:defRPr sz="2300"/>
            </a:lvl7pPr>
            <a:lvl8pPr>
              <a:defRPr sz="2300"/>
            </a:lvl8pPr>
            <a:lvl9pPr>
              <a:defRPr sz="23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78064" y="2260283"/>
            <a:ext cx="2487604" cy="7388425"/>
          </a:xfrm>
        </p:spPr>
        <p:txBody>
          <a:bodyPr/>
          <a:lstStyle>
            <a:lvl1pPr marL="0" indent="0">
              <a:buNone/>
              <a:defRPr sz="1600"/>
            </a:lvl1pPr>
            <a:lvl2pPr marL="524637" indent="0">
              <a:buNone/>
              <a:defRPr sz="1400"/>
            </a:lvl2pPr>
            <a:lvl3pPr marL="1049274" indent="0">
              <a:buNone/>
              <a:defRPr sz="1100"/>
            </a:lvl3pPr>
            <a:lvl4pPr marL="1573911" indent="0">
              <a:buNone/>
              <a:defRPr sz="1000"/>
            </a:lvl4pPr>
            <a:lvl5pPr marL="2098548" indent="0">
              <a:buNone/>
              <a:defRPr sz="1000"/>
            </a:lvl5pPr>
            <a:lvl6pPr marL="2623185" indent="0">
              <a:buNone/>
              <a:defRPr sz="1000"/>
            </a:lvl6pPr>
            <a:lvl7pPr marL="3147822" indent="0">
              <a:buNone/>
              <a:defRPr sz="1000"/>
            </a:lvl7pPr>
            <a:lvl8pPr marL="3672459" indent="0">
              <a:buNone/>
              <a:defRPr sz="1000"/>
            </a:lvl8pPr>
            <a:lvl9pPr marL="4197096"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12.01.2018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2060" y="7560945"/>
            <a:ext cx="4536758" cy="892613"/>
          </a:xfrm>
        </p:spPr>
        <p:txBody>
          <a:bodyPr anchor="b"/>
          <a:lstStyle>
            <a:lvl1pPr algn="l">
              <a:defRPr sz="2300" b="1"/>
            </a:lvl1pPr>
          </a:lstStyle>
          <a:p>
            <a:r>
              <a:rPr lang="ru-RU" smtClean="0"/>
              <a:t>Образец заголовка</a:t>
            </a:r>
            <a:endParaRPr lang="ru-RU"/>
          </a:p>
        </p:txBody>
      </p:sp>
      <p:sp>
        <p:nvSpPr>
          <p:cNvPr id="3" name="Рисунок 2"/>
          <p:cNvSpPr>
            <a:spLocks noGrp="1"/>
          </p:cNvSpPr>
          <p:nvPr>
            <p:ph type="pic" idx="1"/>
          </p:nvPr>
        </p:nvSpPr>
        <p:spPr>
          <a:xfrm>
            <a:off x="1482060" y="965120"/>
            <a:ext cx="4536758" cy="6480810"/>
          </a:xfrm>
        </p:spPr>
        <p:txBody>
          <a:bodyPr/>
          <a:lstStyle>
            <a:lvl1pPr marL="0" indent="0">
              <a:buNone/>
              <a:defRPr sz="3700"/>
            </a:lvl1pPr>
            <a:lvl2pPr marL="524637" indent="0">
              <a:buNone/>
              <a:defRPr sz="3200"/>
            </a:lvl2pPr>
            <a:lvl3pPr marL="1049274" indent="0">
              <a:buNone/>
              <a:defRPr sz="2800"/>
            </a:lvl3pPr>
            <a:lvl4pPr marL="1573911" indent="0">
              <a:buNone/>
              <a:defRPr sz="2300"/>
            </a:lvl4pPr>
            <a:lvl5pPr marL="2098548" indent="0">
              <a:buNone/>
              <a:defRPr sz="2300"/>
            </a:lvl5pPr>
            <a:lvl6pPr marL="2623185" indent="0">
              <a:buNone/>
              <a:defRPr sz="2300"/>
            </a:lvl6pPr>
            <a:lvl7pPr marL="3147822" indent="0">
              <a:buNone/>
              <a:defRPr sz="2300"/>
            </a:lvl7pPr>
            <a:lvl8pPr marL="3672459" indent="0">
              <a:buNone/>
              <a:defRPr sz="2300"/>
            </a:lvl8pPr>
            <a:lvl9pPr marL="4197096" indent="0">
              <a:buNone/>
              <a:defRPr sz="2300"/>
            </a:lvl9pPr>
          </a:lstStyle>
          <a:p>
            <a:endParaRPr lang="ru-RU"/>
          </a:p>
        </p:txBody>
      </p:sp>
      <p:sp>
        <p:nvSpPr>
          <p:cNvPr id="4" name="Текст 3"/>
          <p:cNvSpPr>
            <a:spLocks noGrp="1"/>
          </p:cNvSpPr>
          <p:nvPr>
            <p:ph type="body" sz="half" idx="2"/>
          </p:nvPr>
        </p:nvSpPr>
        <p:spPr>
          <a:xfrm>
            <a:off x="1482060" y="8453558"/>
            <a:ext cx="4536758" cy="1267657"/>
          </a:xfrm>
        </p:spPr>
        <p:txBody>
          <a:bodyPr/>
          <a:lstStyle>
            <a:lvl1pPr marL="0" indent="0">
              <a:buNone/>
              <a:defRPr sz="1600"/>
            </a:lvl1pPr>
            <a:lvl2pPr marL="524637" indent="0">
              <a:buNone/>
              <a:defRPr sz="1400"/>
            </a:lvl2pPr>
            <a:lvl3pPr marL="1049274" indent="0">
              <a:buNone/>
              <a:defRPr sz="1100"/>
            </a:lvl3pPr>
            <a:lvl4pPr marL="1573911" indent="0">
              <a:buNone/>
              <a:defRPr sz="1000"/>
            </a:lvl4pPr>
            <a:lvl5pPr marL="2098548" indent="0">
              <a:buNone/>
              <a:defRPr sz="1000"/>
            </a:lvl5pPr>
            <a:lvl6pPr marL="2623185" indent="0">
              <a:buNone/>
              <a:defRPr sz="1000"/>
            </a:lvl6pPr>
            <a:lvl7pPr marL="3147822" indent="0">
              <a:buNone/>
              <a:defRPr sz="1000"/>
            </a:lvl7pPr>
            <a:lvl8pPr marL="3672459" indent="0">
              <a:buNone/>
              <a:defRPr sz="1000"/>
            </a:lvl8pPr>
            <a:lvl9pPr marL="4197096"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12.01.2018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8063" y="432555"/>
            <a:ext cx="6805137" cy="1800225"/>
          </a:xfrm>
          <a:prstGeom prst="rect">
            <a:avLst/>
          </a:prstGeom>
        </p:spPr>
        <p:txBody>
          <a:bodyPr vert="horz" lIns="104927" tIns="52464" rIns="104927" bIns="52464"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378063" y="2520317"/>
            <a:ext cx="6805137" cy="7128391"/>
          </a:xfrm>
          <a:prstGeom prst="rect">
            <a:avLst/>
          </a:prstGeom>
        </p:spPr>
        <p:txBody>
          <a:bodyPr vert="horz" lIns="104927" tIns="52464" rIns="104927" bIns="52464"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378063" y="10011253"/>
            <a:ext cx="1764295" cy="575071"/>
          </a:xfrm>
          <a:prstGeom prst="rect">
            <a:avLst/>
          </a:prstGeom>
        </p:spPr>
        <p:txBody>
          <a:bodyPr vert="horz" lIns="104927" tIns="52464" rIns="104927" bIns="52464" rtlCol="0" anchor="ctr"/>
          <a:lstStyle>
            <a:lvl1pPr algn="l">
              <a:defRPr sz="1400">
                <a:solidFill>
                  <a:schemeClr val="tx1">
                    <a:tint val="75000"/>
                  </a:schemeClr>
                </a:solidFill>
              </a:defRPr>
            </a:lvl1pPr>
          </a:lstStyle>
          <a:p>
            <a:fld id="{B4C71EC6-210F-42DE-9C53-41977AD35B3D}" type="datetimeFigureOut">
              <a:rPr lang="ru-RU" smtClean="0"/>
              <a:t>12.01.2018</a:t>
            </a:fld>
            <a:endParaRPr lang="ru-RU"/>
          </a:p>
        </p:txBody>
      </p:sp>
      <p:sp>
        <p:nvSpPr>
          <p:cNvPr id="5" name="Нижний колонтитул 4"/>
          <p:cNvSpPr>
            <a:spLocks noGrp="1"/>
          </p:cNvSpPr>
          <p:nvPr>
            <p:ph type="ftr" sz="quarter" idx="3"/>
          </p:nvPr>
        </p:nvSpPr>
        <p:spPr>
          <a:xfrm>
            <a:off x="2583432" y="10011253"/>
            <a:ext cx="2394400" cy="575071"/>
          </a:xfrm>
          <a:prstGeom prst="rect">
            <a:avLst/>
          </a:prstGeom>
        </p:spPr>
        <p:txBody>
          <a:bodyPr vert="horz" lIns="104927" tIns="52464" rIns="104927" bIns="52464" rtlCol="0" anchor="ctr"/>
          <a:lstStyle>
            <a:lvl1pPr algn="ctr">
              <a:defRPr sz="14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5418905" y="10011253"/>
            <a:ext cx="1764295" cy="575071"/>
          </a:xfrm>
          <a:prstGeom prst="rect">
            <a:avLst/>
          </a:prstGeom>
        </p:spPr>
        <p:txBody>
          <a:bodyPr vert="horz" lIns="104927" tIns="52464" rIns="104927" bIns="52464" rtlCol="0" anchor="ctr"/>
          <a:lstStyle>
            <a:lvl1pPr algn="r">
              <a:defRPr sz="14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49274" rtl="0" eaLnBrk="1" latinLnBrk="0" hangingPunct="1">
        <a:spcBef>
          <a:spcPct val="0"/>
        </a:spcBef>
        <a:buNone/>
        <a:defRPr sz="5000" kern="1200">
          <a:solidFill>
            <a:schemeClr val="tx1"/>
          </a:solidFill>
          <a:latin typeface="+mj-lt"/>
          <a:ea typeface="+mj-ea"/>
          <a:cs typeface="+mj-cs"/>
        </a:defRPr>
      </a:lvl1pPr>
    </p:titleStyle>
    <p:bodyStyle>
      <a:lvl1pPr marL="393478" indent="-393478" algn="l" defTabSz="1049274" rtl="0" eaLnBrk="1" latinLnBrk="0" hangingPunct="1">
        <a:spcBef>
          <a:spcPct val="20000"/>
        </a:spcBef>
        <a:buFont typeface="Arial" pitchFamily="34" charset="0"/>
        <a:buChar char="•"/>
        <a:defRPr sz="3700" kern="1200">
          <a:solidFill>
            <a:schemeClr val="tx1"/>
          </a:solidFill>
          <a:latin typeface="+mn-lt"/>
          <a:ea typeface="+mn-ea"/>
          <a:cs typeface="+mn-cs"/>
        </a:defRPr>
      </a:lvl1pPr>
      <a:lvl2pPr marL="852535" indent="-327898" algn="l" defTabSz="1049274" rtl="0" eaLnBrk="1" latinLnBrk="0" hangingPunct="1">
        <a:spcBef>
          <a:spcPct val="20000"/>
        </a:spcBef>
        <a:buFont typeface="Arial" pitchFamily="34" charset="0"/>
        <a:buChar char="–"/>
        <a:defRPr sz="3200" kern="1200">
          <a:solidFill>
            <a:schemeClr val="tx1"/>
          </a:solidFill>
          <a:latin typeface="+mn-lt"/>
          <a:ea typeface="+mn-ea"/>
          <a:cs typeface="+mn-cs"/>
        </a:defRPr>
      </a:lvl2pPr>
      <a:lvl3pPr marL="1311593" indent="-262319" algn="l" defTabSz="1049274" rtl="0" eaLnBrk="1" latinLnBrk="0" hangingPunct="1">
        <a:spcBef>
          <a:spcPct val="20000"/>
        </a:spcBef>
        <a:buFont typeface="Arial" pitchFamily="34" charset="0"/>
        <a:buChar char="•"/>
        <a:defRPr sz="2800" kern="1200">
          <a:solidFill>
            <a:schemeClr val="tx1"/>
          </a:solidFill>
          <a:latin typeface="+mn-lt"/>
          <a:ea typeface="+mn-ea"/>
          <a:cs typeface="+mn-cs"/>
        </a:defRPr>
      </a:lvl3pPr>
      <a:lvl4pPr marL="1836230" indent="-262319" algn="l" defTabSz="1049274" rtl="0" eaLnBrk="1" latinLnBrk="0" hangingPunct="1">
        <a:spcBef>
          <a:spcPct val="20000"/>
        </a:spcBef>
        <a:buFont typeface="Arial" pitchFamily="34" charset="0"/>
        <a:buChar char="–"/>
        <a:defRPr sz="2300" kern="1200">
          <a:solidFill>
            <a:schemeClr val="tx1"/>
          </a:solidFill>
          <a:latin typeface="+mn-lt"/>
          <a:ea typeface="+mn-ea"/>
          <a:cs typeface="+mn-cs"/>
        </a:defRPr>
      </a:lvl4pPr>
      <a:lvl5pPr marL="2360867" indent="-262319" algn="l" defTabSz="1049274" rtl="0" eaLnBrk="1" latinLnBrk="0" hangingPunct="1">
        <a:spcBef>
          <a:spcPct val="20000"/>
        </a:spcBef>
        <a:buFont typeface="Arial" pitchFamily="34" charset="0"/>
        <a:buChar char="»"/>
        <a:defRPr sz="2300" kern="1200">
          <a:solidFill>
            <a:schemeClr val="tx1"/>
          </a:solidFill>
          <a:latin typeface="+mn-lt"/>
          <a:ea typeface="+mn-ea"/>
          <a:cs typeface="+mn-cs"/>
        </a:defRPr>
      </a:lvl5pPr>
      <a:lvl6pPr marL="2885504" indent="-262319" algn="l" defTabSz="1049274"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410141" indent="-262319" algn="l" defTabSz="1049274"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34778" indent="-262319" algn="l" defTabSz="1049274"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59415" indent="-262319" algn="l" defTabSz="1049274" rtl="0" eaLnBrk="1" latinLnBrk="0" hangingPunct="1">
        <a:spcBef>
          <a:spcPct val="20000"/>
        </a:spcBef>
        <a:buFont typeface="Arial" pitchFamily="34" charset="0"/>
        <a:buChar char="•"/>
        <a:defRPr sz="2300" kern="1200">
          <a:solidFill>
            <a:schemeClr val="tx1"/>
          </a:solidFill>
          <a:latin typeface="+mn-lt"/>
          <a:ea typeface="+mn-ea"/>
          <a:cs typeface="+mn-cs"/>
        </a:defRPr>
      </a:lvl9pPr>
    </p:bodyStyle>
    <p:otherStyle>
      <a:defPPr>
        <a:defRPr lang="ru-RU"/>
      </a:defPPr>
      <a:lvl1pPr marL="0" algn="l" defTabSz="1049274" rtl="0" eaLnBrk="1" latinLnBrk="0" hangingPunct="1">
        <a:defRPr sz="2100" kern="1200">
          <a:solidFill>
            <a:schemeClr val="tx1"/>
          </a:solidFill>
          <a:latin typeface="+mn-lt"/>
          <a:ea typeface="+mn-ea"/>
          <a:cs typeface="+mn-cs"/>
        </a:defRPr>
      </a:lvl1pPr>
      <a:lvl2pPr marL="524637" algn="l" defTabSz="1049274" rtl="0" eaLnBrk="1" latinLnBrk="0" hangingPunct="1">
        <a:defRPr sz="2100" kern="1200">
          <a:solidFill>
            <a:schemeClr val="tx1"/>
          </a:solidFill>
          <a:latin typeface="+mn-lt"/>
          <a:ea typeface="+mn-ea"/>
          <a:cs typeface="+mn-cs"/>
        </a:defRPr>
      </a:lvl2pPr>
      <a:lvl3pPr marL="1049274" algn="l" defTabSz="1049274" rtl="0" eaLnBrk="1" latinLnBrk="0" hangingPunct="1">
        <a:defRPr sz="2100" kern="1200">
          <a:solidFill>
            <a:schemeClr val="tx1"/>
          </a:solidFill>
          <a:latin typeface="+mn-lt"/>
          <a:ea typeface="+mn-ea"/>
          <a:cs typeface="+mn-cs"/>
        </a:defRPr>
      </a:lvl3pPr>
      <a:lvl4pPr marL="1573911" algn="l" defTabSz="1049274" rtl="0" eaLnBrk="1" latinLnBrk="0" hangingPunct="1">
        <a:defRPr sz="2100" kern="1200">
          <a:solidFill>
            <a:schemeClr val="tx1"/>
          </a:solidFill>
          <a:latin typeface="+mn-lt"/>
          <a:ea typeface="+mn-ea"/>
          <a:cs typeface="+mn-cs"/>
        </a:defRPr>
      </a:lvl4pPr>
      <a:lvl5pPr marL="2098548" algn="l" defTabSz="1049274" rtl="0" eaLnBrk="1" latinLnBrk="0" hangingPunct="1">
        <a:defRPr sz="2100" kern="1200">
          <a:solidFill>
            <a:schemeClr val="tx1"/>
          </a:solidFill>
          <a:latin typeface="+mn-lt"/>
          <a:ea typeface="+mn-ea"/>
          <a:cs typeface="+mn-cs"/>
        </a:defRPr>
      </a:lvl5pPr>
      <a:lvl6pPr marL="2623185" algn="l" defTabSz="1049274" rtl="0" eaLnBrk="1" latinLnBrk="0" hangingPunct="1">
        <a:defRPr sz="2100" kern="1200">
          <a:solidFill>
            <a:schemeClr val="tx1"/>
          </a:solidFill>
          <a:latin typeface="+mn-lt"/>
          <a:ea typeface="+mn-ea"/>
          <a:cs typeface="+mn-cs"/>
        </a:defRPr>
      </a:lvl6pPr>
      <a:lvl7pPr marL="3147822" algn="l" defTabSz="1049274" rtl="0" eaLnBrk="1" latinLnBrk="0" hangingPunct="1">
        <a:defRPr sz="2100" kern="1200">
          <a:solidFill>
            <a:schemeClr val="tx1"/>
          </a:solidFill>
          <a:latin typeface="+mn-lt"/>
          <a:ea typeface="+mn-ea"/>
          <a:cs typeface="+mn-cs"/>
        </a:defRPr>
      </a:lvl7pPr>
      <a:lvl8pPr marL="3672459" algn="l" defTabSz="1049274" rtl="0" eaLnBrk="1" latinLnBrk="0" hangingPunct="1">
        <a:defRPr sz="2100" kern="1200">
          <a:solidFill>
            <a:schemeClr val="tx1"/>
          </a:solidFill>
          <a:latin typeface="+mn-lt"/>
          <a:ea typeface="+mn-ea"/>
          <a:cs typeface="+mn-cs"/>
        </a:defRPr>
      </a:lvl8pPr>
      <a:lvl9pPr marL="4197096" algn="l" defTabSz="1049274"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3.png"/><Relationship Id="rId5" Type="http://schemas.microsoft.com/office/2007/relationships/hdphoto" Target="../media/hdphoto2.wdp"/><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microsoft.com/office/2007/relationships/hdphoto" Target="../media/hdphoto14.wdp"/><Relationship Id="rId3" Type="http://schemas.microsoft.com/office/2007/relationships/hdphoto" Target="../media/hdphoto12.wdp"/><Relationship Id="rId7" Type="http://schemas.openxmlformats.org/officeDocument/2006/relationships/image" Target="../media/image23.png"/><Relationship Id="rId12" Type="http://schemas.openxmlformats.org/officeDocument/2006/relationships/image" Target="../media/image26.png"/><Relationship Id="rId2" Type="http://schemas.openxmlformats.org/officeDocument/2006/relationships/image" Target="../media/image20.jpeg"/><Relationship Id="rId1" Type="http://schemas.openxmlformats.org/officeDocument/2006/relationships/slideLayout" Target="../slideLayouts/slideLayout4.xml"/><Relationship Id="rId6" Type="http://schemas.microsoft.com/office/2007/relationships/hdphoto" Target="../media/hdphoto13.wdp"/><Relationship Id="rId11" Type="http://schemas.microsoft.com/office/2007/relationships/hdphoto" Target="../media/hdphoto15.wdp"/><Relationship Id="rId5" Type="http://schemas.openxmlformats.org/officeDocument/2006/relationships/image" Target="../media/image22.jpeg"/><Relationship Id="rId10" Type="http://schemas.openxmlformats.org/officeDocument/2006/relationships/image" Target="../media/image25.png"/><Relationship Id="rId4" Type="http://schemas.openxmlformats.org/officeDocument/2006/relationships/image" Target="../media/image21.png"/><Relationship Id="rId9" Type="http://schemas.openxmlformats.org/officeDocument/2006/relationships/image" Target="../media/image24.png"/></Relationships>
</file>

<file path=ppt/slides/_rels/slide11.xml.rels><?xml version="1.0" encoding="UTF-8" standalone="yes"?>
<Relationships xmlns="http://schemas.openxmlformats.org/package/2006/relationships"><Relationship Id="rId8" Type="http://schemas.openxmlformats.org/officeDocument/2006/relationships/image" Target="../media/image29.png"/><Relationship Id="rId13" Type="http://schemas.microsoft.com/office/2007/relationships/hdphoto" Target="../media/hdphoto19.wdp"/><Relationship Id="rId3" Type="http://schemas.microsoft.com/office/2007/relationships/hdphoto" Target="../media/hdphoto12.wdp"/><Relationship Id="rId7" Type="http://schemas.microsoft.com/office/2007/relationships/hdphoto" Target="../media/hdphoto16.wdp"/><Relationship Id="rId12" Type="http://schemas.openxmlformats.org/officeDocument/2006/relationships/image" Target="../media/image31.jpeg"/><Relationship Id="rId2" Type="http://schemas.openxmlformats.org/officeDocument/2006/relationships/image" Target="../media/image20.jpeg"/><Relationship Id="rId1" Type="http://schemas.openxmlformats.org/officeDocument/2006/relationships/slideLayout" Target="../slideLayouts/slideLayout4.xml"/><Relationship Id="rId6" Type="http://schemas.openxmlformats.org/officeDocument/2006/relationships/image" Target="../media/image28.png"/><Relationship Id="rId11" Type="http://schemas.microsoft.com/office/2007/relationships/hdphoto" Target="../media/hdphoto18.wdp"/><Relationship Id="rId5" Type="http://schemas.openxmlformats.org/officeDocument/2006/relationships/image" Target="../media/image27.png"/><Relationship Id="rId10" Type="http://schemas.openxmlformats.org/officeDocument/2006/relationships/image" Target="../media/image30.png"/><Relationship Id="rId4" Type="http://schemas.openxmlformats.org/officeDocument/2006/relationships/image" Target="../media/image21.png"/><Relationship Id="rId9" Type="http://schemas.microsoft.com/office/2007/relationships/hdphoto" Target="../media/hdphoto17.wdp"/></Relationships>
</file>

<file path=ppt/slides/_rels/slide12.xml.rels><?xml version="1.0" encoding="UTF-8" standalone="yes"?>
<Relationships xmlns="http://schemas.openxmlformats.org/package/2006/relationships"><Relationship Id="rId8" Type="http://schemas.microsoft.com/office/2007/relationships/hdphoto" Target="../media/hdphoto20.wdp"/><Relationship Id="rId3" Type="http://schemas.microsoft.com/office/2007/relationships/hdphoto" Target="../media/hdphoto3.wdp"/><Relationship Id="rId7" Type="http://schemas.openxmlformats.org/officeDocument/2006/relationships/image" Target="../media/image35.png"/><Relationship Id="rId2" Type="http://schemas.openxmlformats.org/officeDocument/2006/relationships/image" Target="../media/image4.jpeg"/><Relationship Id="rId1" Type="http://schemas.openxmlformats.org/officeDocument/2006/relationships/slideLayout" Target="../slideLayouts/slideLayout5.xml"/><Relationship Id="rId6" Type="http://schemas.openxmlformats.org/officeDocument/2006/relationships/image" Target="../media/image34.jpg"/><Relationship Id="rId5" Type="http://schemas.openxmlformats.org/officeDocument/2006/relationships/image" Target="../media/image33.jp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jpeg"/><Relationship Id="rId1" Type="http://schemas.openxmlformats.org/officeDocument/2006/relationships/slideLayout" Target="../slideLayouts/slideLayout4.xml"/><Relationship Id="rId6" Type="http://schemas.openxmlformats.org/officeDocument/2006/relationships/image" Target="../media/image37.jpg"/><Relationship Id="rId5" Type="http://schemas.openxmlformats.org/officeDocument/2006/relationships/image" Target="../media/image36.jpg"/><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7.gif"/><Relationship Id="rId2" Type="http://schemas.openxmlformats.org/officeDocument/2006/relationships/image" Target="../media/image4.jpeg"/><Relationship Id="rId1" Type="http://schemas.openxmlformats.org/officeDocument/2006/relationships/slideLayout" Target="../slideLayouts/slideLayout4.xml"/><Relationship Id="rId6" Type="http://schemas.openxmlformats.org/officeDocument/2006/relationships/image" Target="../media/image39.gif"/><Relationship Id="rId5" Type="http://schemas.microsoft.com/office/2007/relationships/hdphoto" Target="../media/hdphoto21.wdp"/><Relationship Id="rId4" Type="http://schemas.openxmlformats.org/officeDocument/2006/relationships/image" Target="../media/image38.jpeg"/></Relationships>
</file>

<file path=ppt/slides/_rels/slide15.xml.rels><?xml version="1.0" encoding="UTF-8" standalone="yes"?>
<Relationships xmlns="http://schemas.openxmlformats.org/package/2006/relationships"><Relationship Id="rId3" Type="http://schemas.microsoft.com/office/2007/relationships/hdphoto" Target="../media/hdphoto22.wdp"/><Relationship Id="rId2" Type="http://schemas.openxmlformats.org/officeDocument/2006/relationships/image" Target="../media/image40.jpeg"/><Relationship Id="rId1" Type="http://schemas.openxmlformats.org/officeDocument/2006/relationships/slideLayout" Target="../slideLayouts/slideLayout4.xml"/><Relationship Id="rId6" Type="http://schemas.microsoft.com/office/2007/relationships/hdphoto" Target="../media/hdphoto23.wdp"/><Relationship Id="rId5" Type="http://schemas.openxmlformats.org/officeDocument/2006/relationships/image" Target="../media/image41.jpeg"/><Relationship Id="rId4" Type="http://schemas.openxmlformats.org/officeDocument/2006/relationships/image" Target="../media/image7.gif"/></Relationships>
</file>

<file path=ppt/slides/_rels/slide16.xml.rels><?xml version="1.0" encoding="UTF-8" standalone="yes"?>
<Relationships xmlns="http://schemas.openxmlformats.org/package/2006/relationships"><Relationship Id="rId3" Type="http://schemas.microsoft.com/office/2007/relationships/hdphoto" Target="../media/hdphoto24.wdp"/><Relationship Id="rId2" Type="http://schemas.openxmlformats.org/officeDocument/2006/relationships/image" Target="../media/image42.jpeg"/><Relationship Id="rId1" Type="http://schemas.openxmlformats.org/officeDocument/2006/relationships/slideLayout" Target="../slideLayouts/slideLayout4.xml"/><Relationship Id="rId6" Type="http://schemas.openxmlformats.org/officeDocument/2006/relationships/image" Target="../media/image44.jpg"/><Relationship Id="rId5" Type="http://schemas.openxmlformats.org/officeDocument/2006/relationships/image" Target="../media/image43.jpeg"/><Relationship Id="rId4" Type="http://schemas.openxmlformats.org/officeDocument/2006/relationships/image" Target="../media/image7.gif"/></Relationships>
</file>

<file path=ppt/slides/_rels/slide1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jpeg"/><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microsoft.com/office/2007/relationships/hdphoto" Target="../media/hdphoto3.wdp"/><Relationship Id="rId7" Type="http://schemas.microsoft.com/office/2007/relationships/hdphoto" Target="../media/hdphoto25.wdp"/><Relationship Id="rId2" Type="http://schemas.openxmlformats.org/officeDocument/2006/relationships/image" Target="../media/image4.jpeg"/><Relationship Id="rId1" Type="http://schemas.openxmlformats.org/officeDocument/2006/relationships/slideLayout" Target="../slideLayouts/slideLayout4.xml"/><Relationship Id="rId6" Type="http://schemas.openxmlformats.org/officeDocument/2006/relationships/image" Target="../media/image46.png"/><Relationship Id="rId5" Type="http://schemas.openxmlformats.org/officeDocument/2006/relationships/image" Target="../media/image45.jpe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jpeg"/><Relationship Id="rId1" Type="http://schemas.openxmlformats.org/officeDocument/2006/relationships/slideLayout" Target="../slideLayouts/slideLayout4.xml"/><Relationship Id="rId5" Type="http://schemas.openxmlformats.org/officeDocument/2006/relationships/image" Target="../media/image47.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13" Type="http://schemas.microsoft.com/office/2007/relationships/hdphoto" Target="../media/hdphoto5.wdp"/><Relationship Id="rId3" Type="http://schemas.microsoft.com/office/2007/relationships/hdphoto" Target="../media/hdphoto3.wdp"/><Relationship Id="rId7" Type="http://schemas.openxmlformats.org/officeDocument/2006/relationships/image" Target="../media/image7.gif"/><Relationship Id="rId12" Type="http://schemas.openxmlformats.org/officeDocument/2006/relationships/image" Target="../media/image10.jpeg"/><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hyperlink" Target="http://images.yandex.ru/yandsearch?img_url=http://img-fotki.yandex.ru/get/6005/svetlera.1ba/0_57da3_f3c1892e_S&amp;iorient=&amp;icolor=&amp;site=&amp;text=%D0%BE%D1%81%D0%B5%D0%BD%D0%BD%D0%B8%D0%B9%20%D0%BB%D0%B8%D1%81%D1%82%20%D0%BA%D0%B0%D1%80%D1%82%D0%B8%D0%BD%D0%BA%D0%B8&amp;wp=&amp;pos=13&amp;isize=&amp;type=&amp;recent=&amp;rpt=simage&amp;itype=&amp;nojs=1" TargetMode="External"/><Relationship Id="rId5" Type="http://schemas.microsoft.com/office/2007/relationships/hdphoto" Target="../media/hdphoto4.wdp"/><Relationship Id="rId10" Type="http://schemas.openxmlformats.org/officeDocument/2006/relationships/image" Target="../media/image9.jpeg"/><Relationship Id="rId4" Type="http://schemas.openxmlformats.org/officeDocument/2006/relationships/image" Target="../media/image5.jpeg"/><Relationship Id="rId9" Type="http://schemas.openxmlformats.org/officeDocument/2006/relationships/hyperlink" Target="http://images.yandex.ru/yandsearch?img_url=http://img-fotki.yandex.ru/get/4709/28257045.646/0_71998_4653db9b_S&amp;iorient=&amp;icolor=&amp;p=2&amp;site=&amp;text=%D0%BE%D1%81%D0%B5%D0%BD%D0%BD%D0%B8%D0%B9%20%D0%BB%D0%B8%D1%81%D1%82%20%D0%BA%D0%B0%D1%80%D1%82%D0%B8%D0%BD%D0%BA%D0%B8&amp;wp=&amp;pos=77&amp;isize=&amp;type=&amp;recent=&amp;rpt=simage&amp;itype=&amp;nojs=1" TargetMode="External"/></Relationships>
</file>

<file path=ppt/slides/_rels/slide20.xml.rels><?xml version="1.0" encoding="UTF-8" standalone="yes"?>
<Relationships xmlns="http://schemas.openxmlformats.org/package/2006/relationships"><Relationship Id="rId8" Type="http://schemas.openxmlformats.org/officeDocument/2006/relationships/image" Target="../media/image52.jpeg"/><Relationship Id="rId3" Type="http://schemas.microsoft.com/office/2007/relationships/hdphoto" Target="../media/hdphoto3.wdp"/><Relationship Id="rId7" Type="http://schemas.openxmlformats.org/officeDocument/2006/relationships/image" Target="../media/image51.jpg"/><Relationship Id="rId2" Type="http://schemas.openxmlformats.org/officeDocument/2006/relationships/image" Target="../media/image4.jpeg"/><Relationship Id="rId1" Type="http://schemas.openxmlformats.org/officeDocument/2006/relationships/slideLayout" Target="../slideLayouts/slideLayout4.xml"/><Relationship Id="rId6" Type="http://schemas.openxmlformats.org/officeDocument/2006/relationships/image" Target="../media/image50.jpg"/><Relationship Id="rId5" Type="http://schemas.openxmlformats.org/officeDocument/2006/relationships/image" Target="../media/image49.jpg"/><Relationship Id="rId4" Type="http://schemas.openxmlformats.org/officeDocument/2006/relationships/image" Target="../media/image48.png"/></Relationships>
</file>

<file path=ppt/slides/_rels/slide21.xml.rels><?xml version="1.0" encoding="UTF-8" standalone="yes"?>
<Relationships xmlns="http://schemas.openxmlformats.org/package/2006/relationships"><Relationship Id="rId8" Type="http://schemas.openxmlformats.org/officeDocument/2006/relationships/image" Target="../media/image56.jpeg"/><Relationship Id="rId3" Type="http://schemas.microsoft.com/office/2007/relationships/hdphoto" Target="../media/hdphoto3.wdp"/><Relationship Id="rId7" Type="http://schemas.openxmlformats.org/officeDocument/2006/relationships/image" Target="../media/image55.jpeg"/><Relationship Id="rId2" Type="http://schemas.openxmlformats.org/officeDocument/2006/relationships/image" Target="../media/image4.jpeg"/><Relationship Id="rId1" Type="http://schemas.openxmlformats.org/officeDocument/2006/relationships/slideLayout" Target="../slideLayouts/slideLayout4.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48.png"/><Relationship Id="rId9" Type="http://schemas.openxmlformats.org/officeDocument/2006/relationships/image" Target="../media/image57.jpeg"/></Relationships>
</file>

<file path=ppt/slides/_rels/slide22.xml.rels><?xml version="1.0" encoding="UTF-8" standalone="yes"?>
<Relationships xmlns="http://schemas.openxmlformats.org/package/2006/relationships"><Relationship Id="rId3" Type="http://schemas.microsoft.com/office/2007/relationships/hdphoto" Target="../media/hdphoto26.wdp"/><Relationship Id="rId7" Type="http://schemas.openxmlformats.org/officeDocument/2006/relationships/image" Target="../media/image62.jpg"/><Relationship Id="rId2" Type="http://schemas.openxmlformats.org/officeDocument/2006/relationships/image" Target="../media/image58.png"/><Relationship Id="rId1" Type="http://schemas.openxmlformats.org/officeDocument/2006/relationships/slideLayout" Target="../slideLayouts/slideLayout4.xml"/><Relationship Id="rId6" Type="http://schemas.openxmlformats.org/officeDocument/2006/relationships/image" Target="../media/image61.jpg"/><Relationship Id="rId5" Type="http://schemas.openxmlformats.org/officeDocument/2006/relationships/image" Target="../media/image60.jpg"/><Relationship Id="rId4" Type="http://schemas.openxmlformats.org/officeDocument/2006/relationships/image" Target="../media/image59.png"/></Relationships>
</file>

<file path=ppt/slides/_rels/slide23.xml.rels><?xml version="1.0" encoding="UTF-8" standalone="yes"?>
<Relationships xmlns="http://schemas.openxmlformats.org/package/2006/relationships"><Relationship Id="rId8" Type="http://schemas.openxmlformats.org/officeDocument/2006/relationships/image" Target="../media/image7.gif"/><Relationship Id="rId3" Type="http://schemas.microsoft.com/office/2007/relationships/hdphoto" Target="../media/hdphoto26.wdp"/><Relationship Id="rId7" Type="http://schemas.openxmlformats.org/officeDocument/2006/relationships/image" Target="../media/image65.png"/><Relationship Id="rId2" Type="http://schemas.openxmlformats.org/officeDocument/2006/relationships/image" Target="../media/image58.png"/><Relationship Id="rId1" Type="http://schemas.openxmlformats.org/officeDocument/2006/relationships/slideLayout" Target="../slideLayouts/slideLayout2.xml"/><Relationship Id="rId6" Type="http://schemas.openxmlformats.org/officeDocument/2006/relationships/image" Target="../media/image64.png"/><Relationship Id="rId5" Type="http://schemas.microsoft.com/office/2007/relationships/hdphoto" Target="../media/hdphoto27.wdp"/><Relationship Id="rId4" Type="http://schemas.openxmlformats.org/officeDocument/2006/relationships/image" Target="../media/image63.jpeg"/></Relationships>
</file>

<file path=ppt/slides/_rels/slide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3.wdp"/><Relationship Id="rId7" Type="http://schemas.microsoft.com/office/2007/relationships/hdphoto" Target="../media/hdphoto5.wdp"/><Relationship Id="rId2" Type="http://schemas.openxmlformats.org/officeDocument/2006/relationships/image" Target="../media/image4.jpeg"/><Relationship Id="rId1" Type="http://schemas.openxmlformats.org/officeDocument/2006/relationships/slideLayout" Target="../slideLayouts/slideLayout4.xml"/><Relationship Id="rId6" Type="http://schemas.openxmlformats.org/officeDocument/2006/relationships/image" Target="../media/image10.jpeg"/><Relationship Id="rId5" Type="http://schemas.openxmlformats.org/officeDocument/2006/relationships/hyperlink" Target="http://images.yandex.ru/yandsearch?img_url=http://img-fotki.yandex.ru/get/6005/svetlera.1ba/0_57da3_f3c1892e_S&amp;iorient=&amp;icolor=&amp;site=&amp;text=%D0%BE%D1%81%D0%B5%D0%BD%D0%BD%D0%B8%D0%B9%20%D0%BB%D0%B8%D1%81%D1%82%20%D0%BA%D0%B0%D1%80%D1%82%D0%B8%D0%BD%D0%BA%D0%B8&amp;wp=&amp;pos=13&amp;isize=&amp;type=&amp;recent=&amp;rpt=simage&amp;itype=&amp;nojs=1" TargetMode="Externa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jpeg"/><Relationship Id="rId1" Type="http://schemas.openxmlformats.org/officeDocument/2006/relationships/slideLayout" Target="../slideLayouts/slideLayout4.xml"/><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microsoft.com/office/2007/relationships/hdphoto" Target="../media/hdphoto3.wdp"/><Relationship Id="rId7" Type="http://schemas.microsoft.com/office/2007/relationships/hdphoto" Target="../media/hdphoto6.wdp"/><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14.png"/><Relationship Id="rId11" Type="http://schemas.microsoft.com/office/2007/relationships/hdphoto" Target="../media/hdphoto8.wdp"/><Relationship Id="rId5" Type="http://schemas.openxmlformats.org/officeDocument/2006/relationships/image" Target="../media/image13.png"/><Relationship Id="rId10" Type="http://schemas.openxmlformats.org/officeDocument/2006/relationships/image" Target="../media/image16.png"/><Relationship Id="rId4" Type="http://schemas.openxmlformats.org/officeDocument/2006/relationships/image" Target="../media/image12.png"/><Relationship Id="rId9" Type="http://schemas.microsoft.com/office/2007/relationships/hdphoto" Target="../media/hdphoto7.wdp"/></Relationships>
</file>

<file path=ppt/slides/_rels/slide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12.png"/><Relationship Id="rId5" Type="http://schemas.microsoft.com/office/2007/relationships/hdphoto" Target="../media/hdphoto9.wdp"/><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jpeg"/><Relationship Id="rId1" Type="http://schemas.openxmlformats.org/officeDocument/2006/relationships/slideLayout" Target="../slideLayouts/slideLayout4.xml"/><Relationship Id="rId6" Type="http://schemas.openxmlformats.org/officeDocument/2006/relationships/image" Target="../media/image12.png"/><Relationship Id="rId5" Type="http://schemas.microsoft.com/office/2007/relationships/hdphoto" Target="../media/hdphoto10.wdp"/><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jpeg"/><Relationship Id="rId1" Type="http://schemas.openxmlformats.org/officeDocument/2006/relationships/slideLayout" Target="../slideLayouts/slideLayout4.xml"/><Relationship Id="rId6" Type="http://schemas.microsoft.com/office/2007/relationships/hdphoto" Target="../media/hdphoto11.wdp"/><Relationship Id="rId5" Type="http://schemas.openxmlformats.org/officeDocument/2006/relationships/image" Target="../media/image19.jpe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b="5335"/>
          <a:stretch/>
        </p:blipFill>
        <p:spPr>
          <a:xfrm>
            <a:off x="2" y="4"/>
            <a:ext cx="7647823" cy="10801349"/>
          </a:xfrm>
          <a:prstGeom prst="rect">
            <a:avLst/>
          </a:prstGeom>
        </p:spPr>
      </p:pic>
      <p:sp>
        <p:nvSpPr>
          <p:cNvPr id="2" name="Заголовок 1"/>
          <p:cNvSpPr>
            <a:spLocks noGrp="1"/>
          </p:cNvSpPr>
          <p:nvPr>
            <p:ph type="ctrTitle"/>
          </p:nvPr>
        </p:nvSpPr>
        <p:spPr>
          <a:xfrm>
            <a:off x="1875225" y="4805263"/>
            <a:ext cx="5118947" cy="425296"/>
          </a:xfrm>
        </p:spPr>
        <p:txBody>
          <a:bodyPr>
            <a:normAutofit fontScale="90000"/>
          </a:bodyPr>
          <a:lstStyle/>
          <a:p>
            <a:pPr lvl="0">
              <a:spcBef>
                <a:spcPct val="20000"/>
              </a:spcBef>
            </a:pPr>
            <a:r>
              <a:rPr lang="ru-RU" sz="3700" b="1" dirty="0">
                <a:solidFill>
                  <a:srgbClr val="FF0000"/>
                </a:solidFill>
                <a:latin typeface="Segoe Script" panose="020B0504020000000003" pitchFamily="34" charset="0"/>
                <a:ea typeface="+mn-ea"/>
                <a:cs typeface="Times New Roman" panose="02020603050405020304" pitchFamily="18" charset="0"/>
              </a:rPr>
              <a:t/>
            </a:r>
            <a:br>
              <a:rPr lang="ru-RU" sz="3700" b="1" dirty="0">
                <a:solidFill>
                  <a:srgbClr val="FF0000"/>
                </a:solidFill>
                <a:latin typeface="Segoe Script" panose="020B0504020000000003" pitchFamily="34" charset="0"/>
                <a:ea typeface="+mn-ea"/>
                <a:cs typeface="Times New Roman" panose="02020603050405020304" pitchFamily="18" charset="0"/>
              </a:rPr>
            </a:br>
            <a:r>
              <a:rPr lang="ru-RU" sz="3700" b="1" dirty="0">
                <a:solidFill>
                  <a:srgbClr val="FF0000"/>
                </a:solidFill>
                <a:latin typeface="Segoe Script" panose="020B0504020000000003" pitchFamily="34" charset="0"/>
                <a:ea typeface="+mn-ea"/>
                <a:cs typeface="Times New Roman" panose="02020603050405020304" pitchFamily="18" charset="0"/>
              </a:rPr>
              <a:t/>
            </a:r>
            <a:br>
              <a:rPr lang="ru-RU" sz="3700" b="1" dirty="0">
                <a:solidFill>
                  <a:srgbClr val="FF0000"/>
                </a:solidFill>
                <a:latin typeface="Segoe Script" panose="020B0504020000000003" pitchFamily="34" charset="0"/>
                <a:ea typeface="+mn-ea"/>
                <a:cs typeface="Times New Roman" panose="02020603050405020304" pitchFamily="18" charset="0"/>
              </a:rPr>
            </a:br>
            <a:r>
              <a:rPr lang="ru-RU" sz="3700" b="1" dirty="0">
                <a:solidFill>
                  <a:srgbClr val="FF0000"/>
                </a:solidFill>
                <a:latin typeface="Segoe Script" panose="020B0504020000000003" pitchFamily="34" charset="0"/>
                <a:ea typeface="+mn-ea"/>
                <a:cs typeface="Times New Roman" panose="02020603050405020304" pitchFamily="18" charset="0"/>
              </a:rPr>
              <a:t/>
            </a:r>
            <a:br>
              <a:rPr lang="ru-RU" sz="3700" b="1" dirty="0">
                <a:solidFill>
                  <a:srgbClr val="FF0000"/>
                </a:solidFill>
                <a:latin typeface="Segoe Script" panose="020B0504020000000003" pitchFamily="34" charset="0"/>
                <a:ea typeface="+mn-ea"/>
                <a:cs typeface="Times New Roman" panose="02020603050405020304" pitchFamily="18" charset="0"/>
              </a:rPr>
            </a:br>
            <a:r>
              <a:rPr lang="ru-RU" sz="4100" b="1" dirty="0">
                <a:solidFill>
                  <a:srgbClr val="002060"/>
                </a:solidFill>
                <a:latin typeface="Monotype Corsiva" panose="03010101010201010101" pitchFamily="66" charset="0"/>
                <a:ea typeface="+mn-ea"/>
                <a:cs typeface="Times New Roman" panose="02020603050405020304" pitchFamily="18" charset="0"/>
              </a:rPr>
              <a:t>«Приключения Буратино </a:t>
            </a:r>
            <a:br>
              <a:rPr lang="ru-RU" sz="4100" b="1" dirty="0">
                <a:solidFill>
                  <a:srgbClr val="002060"/>
                </a:solidFill>
                <a:latin typeface="Monotype Corsiva" panose="03010101010201010101" pitchFamily="66" charset="0"/>
                <a:ea typeface="+mn-ea"/>
                <a:cs typeface="Times New Roman" panose="02020603050405020304" pitchFamily="18" charset="0"/>
              </a:rPr>
            </a:br>
            <a:r>
              <a:rPr lang="ru-RU" sz="4100" b="1" dirty="0">
                <a:solidFill>
                  <a:srgbClr val="002060"/>
                </a:solidFill>
                <a:latin typeface="Monotype Corsiva" panose="03010101010201010101" pitchFamily="66" charset="0"/>
                <a:ea typeface="+mn-ea"/>
                <a:cs typeface="Times New Roman" panose="02020603050405020304" pitchFamily="18" charset="0"/>
              </a:rPr>
              <a:t>в стране Светофории»</a:t>
            </a:r>
            <a:r>
              <a:rPr lang="ru-RU" sz="4100" b="1" dirty="0">
                <a:solidFill>
                  <a:srgbClr val="FF0000"/>
                </a:solidFill>
                <a:latin typeface="Monotype Corsiva" panose="03010101010201010101" pitchFamily="66" charset="0"/>
                <a:ea typeface="+mn-ea"/>
                <a:cs typeface="Times New Roman" panose="02020603050405020304" pitchFamily="18" charset="0"/>
              </a:rPr>
              <a:t/>
            </a:r>
            <a:br>
              <a:rPr lang="ru-RU" sz="4100" b="1" dirty="0">
                <a:solidFill>
                  <a:srgbClr val="FF0000"/>
                </a:solidFill>
                <a:latin typeface="Monotype Corsiva" panose="03010101010201010101" pitchFamily="66" charset="0"/>
                <a:ea typeface="+mn-ea"/>
                <a:cs typeface="Times New Roman" panose="02020603050405020304" pitchFamily="18" charset="0"/>
              </a:rPr>
            </a:br>
            <a:endParaRPr lang="ru-RU" sz="4100" dirty="0">
              <a:latin typeface="Monotype Corsiva" panose="03010101010201010101" pitchFamily="66" charset="0"/>
              <a:cs typeface="Times New Roman" panose="02020603050405020304" pitchFamily="18" charset="0"/>
            </a:endParaRPr>
          </a:p>
        </p:txBody>
      </p:sp>
      <p:sp>
        <p:nvSpPr>
          <p:cNvPr id="6" name="Прямоугольник 5"/>
          <p:cNvSpPr/>
          <p:nvPr/>
        </p:nvSpPr>
        <p:spPr>
          <a:xfrm>
            <a:off x="2196455" y="212056"/>
            <a:ext cx="5364808" cy="1352926"/>
          </a:xfrm>
          <a:prstGeom prst="rect">
            <a:avLst/>
          </a:prstGeom>
        </p:spPr>
        <p:txBody>
          <a:bodyPr wrap="square" lIns="120642" tIns="60321" rIns="120642" bIns="60321">
            <a:spAutoFit/>
          </a:bodyPr>
          <a:lstStyle/>
          <a:p>
            <a:pPr algn="ctr"/>
            <a:r>
              <a:rPr lang="ru-RU" sz="1600" dirty="0">
                <a:solidFill>
                  <a:srgbClr val="000000"/>
                </a:solidFill>
                <a:latin typeface="Times New Roman"/>
                <a:ea typeface="Times New Roman"/>
              </a:rPr>
              <a:t>Муниципальное бюджетное дошкольное образовательное </a:t>
            </a:r>
            <a:r>
              <a:rPr lang="ru-RU" sz="1600" dirty="0" smtClean="0">
                <a:solidFill>
                  <a:srgbClr val="000000"/>
                </a:solidFill>
                <a:latin typeface="Times New Roman"/>
                <a:ea typeface="Times New Roman"/>
              </a:rPr>
              <a:t>учреждение</a:t>
            </a:r>
            <a:r>
              <a:rPr lang="ru-RU" sz="1600" dirty="0">
                <a:solidFill>
                  <a:prstClr val="black"/>
                </a:solidFill>
                <a:latin typeface="Times New Roman CYR"/>
                <a:ea typeface="Times New Roman"/>
              </a:rPr>
              <a:t> </a:t>
            </a:r>
            <a:r>
              <a:rPr lang="ru-RU" sz="1600" dirty="0" smtClean="0">
                <a:solidFill>
                  <a:srgbClr val="000000"/>
                </a:solidFill>
                <a:latin typeface="Times New Roman"/>
                <a:ea typeface="Times New Roman"/>
              </a:rPr>
              <a:t>«Детский </a:t>
            </a:r>
            <a:r>
              <a:rPr lang="ru-RU" sz="1600" dirty="0">
                <a:solidFill>
                  <a:srgbClr val="000000"/>
                </a:solidFill>
                <a:latin typeface="Times New Roman"/>
                <a:ea typeface="Times New Roman"/>
              </a:rPr>
              <a:t>сад общеразвивающего вида № 7» </a:t>
            </a:r>
            <a:endParaRPr lang="ru-RU" sz="1600" dirty="0" smtClean="0">
              <a:solidFill>
                <a:srgbClr val="000000"/>
              </a:solidFill>
              <a:latin typeface="Times New Roman"/>
              <a:ea typeface="Times New Roman"/>
            </a:endParaRPr>
          </a:p>
          <a:p>
            <a:pPr algn="ctr"/>
            <a:r>
              <a:rPr lang="ru-RU" sz="1600" dirty="0">
                <a:solidFill>
                  <a:srgbClr val="000000"/>
                </a:solidFill>
                <a:latin typeface="Times New Roman"/>
                <a:ea typeface="Times New Roman"/>
              </a:rPr>
              <a:t>м</a:t>
            </a:r>
            <a:r>
              <a:rPr lang="ru-RU" sz="1600" dirty="0" smtClean="0">
                <a:solidFill>
                  <a:srgbClr val="000000"/>
                </a:solidFill>
                <a:latin typeface="Times New Roman"/>
                <a:ea typeface="Times New Roman"/>
              </a:rPr>
              <a:t>униципального образования</a:t>
            </a:r>
            <a:r>
              <a:rPr lang="ru-RU" sz="1600" dirty="0">
                <a:solidFill>
                  <a:prstClr val="black"/>
                </a:solidFill>
                <a:latin typeface="Times New Roman CYR"/>
                <a:ea typeface="Times New Roman"/>
              </a:rPr>
              <a:t> </a:t>
            </a:r>
            <a:r>
              <a:rPr lang="ru-RU" sz="1600" dirty="0" smtClean="0">
                <a:solidFill>
                  <a:srgbClr val="000000"/>
                </a:solidFill>
                <a:latin typeface="Times New Roman"/>
                <a:ea typeface="Times New Roman"/>
              </a:rPr>
              <a:t>«Лениногорский </a:t>
            </a:r>
          </a:p>
          <a:p>
            <a:pPr algn="ctr"/>
            <a:r>
              <a:rPr lang="ru-RU" sz="1600" dirty="0" smtClean="0">
                <a:solidFill>
                  <a:srgbClr val="000000"/>
                </a:solidFill>
                <a:latin typeface="Times New Roman"/>
                <a:ea typeface="Times New Roman"/>
              </a:rPr>
              <a:t>муниципальный </a:t>
            </a:r>
            <a:r>
              <a:rPr lang="ru-RU" sz="1600" dirty="0">
                <a:solidFill>
                  <a:srgbClr val="000000"/>
                </a:solidFill>
                <a:latin typeface="Times New Roman"/>
                <a:ea typeface="Times New Roman"/>
              </a:rPr>
              <a:t>район» Республики Татарстан</a:t>
            </a:r>
            <a:r>
              <a:rPr lang="ru-RU" sz="1600" dirty="0">
                <a:solidFill>
                  <a:prstClr val="black"/>
                </a:solidFill>
                <a:latin typeface="Times New Roman CYR"/>
                <a:ea typeface="Times New Roman"/>
              </a:rPr>
              <a:t/>
            </a:r>
            <a:br>
              <a:rPr lang="ru-RU" sz="1600" dirty="0">
                <a:solidFill>
                  <a:prstClr val="black"/>
                </a:solidFill>
                <a:latin typeface="Times New Roman CYR"/>
                <a:ea typeface="Times New Roman"/>
              </a:rPr>
            </a:br>
            <a:endParaRPr lang="ru-RU" sz="1600" dirty="0">
              <a:solidFill>
                <a:prstClr val="black"/>
              </a:solidFill>
            </a:endParaRPr>
          </a:p>
        </p:txBody>
      </p:sp>
      <p:pic>
        <p:nvPicPr>
          <p:cNvPr id="4" name="Рисунок 3"/>
          <p:cNvPicPr>
            <a:picLocks noChangeAspect="1"/>
          </p:cNvPicPr>
          <p:nvPr/>
        </p:nvPicPr>
        <p:blipFill>
          <a:blip r:embed="rId4" cstate="print">
            <a:extLst>
              <a:ext uri="{BEBA8EAE-BF5A-486C-A8C5-ECC9F3942E4B}">
                <a14:imgProps xmlns:a14="http://schemas.microsoft.com/office/drawing/2010/main">
                  <a14:imgLayer r:embed="rId5">
                    <a14:imgEffect>
                      <a14:sharpenSoften amount="50000"/>
                    </a14:imgEffect>
                    <a14:imgEffect>
                      <a14:saturation sat="300000"/>
                    </a14:imgEffect>
                  </a14:imgLayer>
                </a14:imgProps>
              </a:ext>
              <a:ext uri="{28A0092B-C50C-407E-A947-70E740481C1C}">
                <a14:useLocalDpi xmlns:a14="http://schemas.microsoft.com/office/drawing/2010/main" val="0"/>
              </a:ext>
            </a:extLst>
          </a:blip>
          <a:stretch>
            <a:fillRect/>
          </a:stretch>
        </p:blipFill>
        <p:spPr>
          <a:xfrm>
            <a:off x="2462034" y="6516457"/>
            <a:ext cx="3816425" cy="2841323"/>
          </a:xfrm>
          <a:prstGeom prst="rect">
            <a:avLst/>
          </a:prstGeom>
        </p:spPr>
      </p:pic>
      <p:pic>
        <p:nvPicPr>
          <p:cNvPr id="8" name="Рисунок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22115" y="1402881"/>
            <a:ext cx="1323202" cy="1917273"/>
          </a:xfrm>
          <a:prstGeom prst="rect">
            <a:avLst/>
          </a:prstGeom>
        </p:spPr>
      </p:pic>
      <p:sp>
        <p:nvSpPr>
          <p:cNvPr id="9" name="Прямоугольник 8"/>
          <p:cNvSpPr/>
          <p:nvPr/>
        </p:nvSpPr>
        <p:spPr>
          <a:xfrm>
            <a:off x="922514" y="3189132"/>
            <a:ext cx="6192588" cy="4553576"/>
          </a:xfrm>
          <a:prstGeom prst="rect">
            <a:avLst/>
          </a:prstGeom>
        </p:spPr>
        <p:txBody>
          <a:bodyPr wrap="square" lIns="120642" tIns="60321" rIns="120642" bIns="60321">
            <a:spAutoFit/>
          </a:bodyPr>
          <a:lstStyle/>
          <a:p>
            <a:pPr algn="ctr">
              <a:spcBef>
                <a:spcPct val="20000"/>
              </a:spcBef>
            </a:pPr>
            <a:r>
              <a:rPr lang="ru-RU" b="1" dirty="0" smtClean="0">
                <a:solidFill>
                  <a:prstClr val="black"/>
                </a:solidFill>
                <a:latin typeface="Times New Roman" panose="02020603050405020304" pitchFamily="18" charset="0"/>
                <a:cs typeface="Times New Roman" panose="02020603050405020304" pitchFamily="18" charset="0"/>
              </a:rPr>
              <a:t>Информационный журнал</a:t>
            </a:r>
          </a:p>
          <a:p>
            <a:pPr algn="ctr">
              <a:spcBef>
                <a:spcPct val="20000"/>
              </a:spcBef>
            </a:pPr>
            <a:r>
              <a:rPr lang="ru-RU" b="1" dirty="0" smtClean="0">
                <a:solidFill>
                  <a:prstClr val="black"/>
                </a:solidFill>
                <a:latin typeface="Times New Roman" panose="02020603050405020304" pitchFamily="18" charset="0"/>
                <a:cs typeface="Times New Roman" panose="02020603050405020304" pitchFamily="18" charset="0"/>
              </a:rPr>
              <a:t>по </a:t>
            </a:r>
            <a:r>
              <a:rPr lang="ru-RU" b="1" dirty="0">
                <a:solidFill>
                  <a:prstClr val="black"/>
                </a:solidFill>
                <a:latin typeface="Times New Roman" panose="02020603050405020304" pitchFamily="18" charset="0"/>
                <a:cs typeface="Times New Roman" panose="02020603050405020304" pitchFamily="18" charset="0"/>
              </a:rPr>
              <a:t>правилам дорожного </a:t>
            </a:r>
            <a:r>
              <a:rPr lang="ru-RU" b="1" dirty="0" smtClean="0">
                <a:solidFill>
                  <a:prstClr val="black"/>
                </a:solidFill>
                <a:latin typeface="Times New Roman" panose="02020603050405020304" pitchFamily="18" charset="0"/>
                <a:cs typeface="Times New Roman" panose="02020603050405020304" pitchFamily="18" charset="0"/>
              </a:rPr>
              <a:t>движения </a:t>
            </a:r>
          </a:p>
          <a:p>
            <a:pPr algn="ctr">
              <a:spcBef>
                <a:spcPct val="20000"/>
              </a:spcBef>
            </a:pPr>
            <a:r>
              <a:rPr lang="ru-RU" b="1" dirty="0" smtClean="0">
                <a:solidFill>
                  <a:prstClr val="black"/>
                </a:solidFill>
                <a:latin typeface="Times New Roman" panose="02020603050405020304" pitchFamily="18" charset="0"/>
                <a:cs typeface="Times New Roman" panose="02020603050405020304" pitchFamily="18" charset="0"/>
              </a:rPr>
              <a:t>для </a:t>
            </a:r>
            <a:r>
              <a:rPr lang="ru-RU" b="1" dirty="0">
                <a:solidFill>
                  <a:prstClr val="black"/>
                </a:solidFill>
                <a:latin typeface="Times New Roman" panose="02020603050405020304" pitchFamily="18" charset="0"/>
                <a:cs typeface="Times New Roman" panose="02020603050405020304" pitchFamily="18" charset="0"/>
              </a:rPr>
              <a:t>родителей и детей   </a:t>
            </a:r>
            <a:endParaRPr lang="ru-RU" b="1" dirty="0" smtClean="0">
              <a:solidFill>
                <a:prstClr val="black"/>
              </a:solidFill>
              <a:latin typeface="Times New Roman" panose="02020603050405020304" pitchFamily="18" charset="0"/>
              <a:cs typeface="Times New Roman" panose="02020603050405020304" pitchFamily="18" charset="0"/>
            </a:endParaRPr>
          </a:p>
          <a:p>
            <a:pPr algn="ctr">
              <a:spcBef>
                <a:spcPct val="20000"/>
              </a:spcBef>
            </a:pPr>
            <a:r>
              <a:rPr lang="ru-RU" b="1" dirty="0" smtClean="0">
                <a:solidFill>
                  <a:prstClr val="black"/>
                </a:solidFill>
                <a:latin typeface="Times New Roman" panose="02020603050405020304" pitchFamily="18" charset="0"/>
                <a:cs typeface="Times New Roman" panose="02020603050405020304" pitchFamily="18" charset="0"/>
              </a:rPr>
              <a:t>выпуск № 5</a:t>
            </a:r>
          </a:p>
          <a:p>
            <a:pPr algn="ctr">
              <a:spcBef>
                <a:spcPct val="20000"/>
              </a:spcBef>
            </a:pPr>
            <a:endParaRPr lang="ru-RU" b="1" dirty="0" smtClean="0">
              <a:solidFill>
                <a:prstClr val="black"/>
              </a:solidFill>
              <a:latin typeface="Times New Roman" panose="02020603050405020304" pitchFamily="18" charset="0"/>
              <a:cs typeface="Times New Roman" panose="02020603050405020304" pitchFamily="18" charset="0"/>
            </a:endParaRPr>
          </a:p>
          <a:p>
            <a:pPr algn="ctr">
              <a:spcBef>
                <a:spcPct val="20000"/>
              </a:spcBef>
            </a:pPr>
            <a:endParaRPr lang="ru-RU" b="1" dirty="0" smtClean="0">
              <a:solidFill>
                <a:prstClr val="black"/>
              </a:solidFill>
              <a:latin typeface="Times New Roman" panose="02020603050405020304" pitchFamily="18" charset="0"/>
              <a:cs typeface="Times New Roman" panose="02020603050405020304" pitchFamily="18" charset="0"/>
            </a:endParaRPr>
          </a:p>
          <a:p>
            <a:pPr algn="ctr">
              <a:spcBef>
                <a:spcPct val="20000"/>
              </a:spcBef>
            </a:pPr>
            <a:endParaRPr lang="ru-RU" b="1" dirty="0" smtClean="0">
              <a:solidFill>
                <a:prstClr val="black"/>
              </a:solidFill>
              <a:latin typeface="Times New Roman" panose="02020603050405020304" pitchFamily="18" charset="0"/>
              <a:cs typeface="Times New Roman" panose="02020603050405020304" pitchFamily="18" charset="0"/>
            </a:endParaRPr>
          </a:p>
          <a:p>
            <a:pPr algn="ctr">
              <a:spcBef>
                <a:spcPct val="20000"/>
              </a:spcBef>
            </a:pPr>
            <a:endParaRPr lang="ru-RU" sz="1800" dirty="0">
              <a:solidFill>
                <a:prstClr val="black"/>
              </a:solidFill>
              <a:latin typeface="Times New Roman" panose="02020603050405020304" pitchFamily="18" charset="0"/>
              <a:cs typeface="Times New Roman" panose="02020603050405020304" pitchFamily="18" charset="0"/>
            </a:endParaRPr>
          </a:p>
          <a:p>
            <a:pPr algn="ctr">
              <a:spcBef>
                <a:spcPct val="20000"/>
              </a:spcBef>
            </a:pPr>
            <a:endParaRPr lang="ru-RU" sz="1800" dirty="0">
              <a:solidFill>
                <a:prstClr val="black"/>
              </a:solidFill>
              <a:latin typeface="Times New Roman" panose="02020603050405020304" pitchFamily="18" charset="0"/>
              <a:cs typeface="Times New Roman" panose="02020603050405020304" pitchFamily="18" charset="0"/>
            </a:endParaRPr>
          </a:p>
          <a:p>
            <a:pPr algn="ctr">
              <a:spcBef>
                <a:spcPct val="20000"/>
              </a:spcBef>
            </a:pPr>
            <a:endParaRPr lang="ru-RU" sz="1800" dirty="0">
              <a:solidFill>
                <a:prstClr val="black"/>
              </a:solidFill>
              <a:latin typeface="Times New Roman" panose="02020603050405020304" pitchFamily="18" charset="0"/>
              <a:cs typeface="Times New Roman" panose="02020603050405020304" pitchFamily="18" charset="0"/>
            </a:endParaRPr>
          </a:p>
          <a:p>
            <a:pPr algn="ctr">
              <a:spcBef>
                <a:spcPct val="20000"/>
              </a:spcBef>
            </a:pPr>
            <a:endParaRPr lang="ru-RU" sz="1800" dirty="0">
              <a:solidFill>
                <a:prstClr val="black"/>
              </a:solidFill>
              <a:latin typeface="Times New Roman" panose="02020603050405020304" pitchFamily="18" charset="0"/>
              <a:cs typeface="Times New Roman" panose="02020603050405020304" pitchFamily="18" charset="0"/>
            </a:endParaRPr>
          </a:p>
          <a:p>
            <a:pPr algn="ctr">
              <a:spcBef>
                <a:spcPct val="20000"/>
              </a:spcBef>
            </a:pPr>
            <a:endParaRPr lang="ru-RU" sz="1800" dirty="0">
              <a:solidFill>
                <a:prstClr val="black"/>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2669143" y="9850135"/>
            <a:ext cx="3343738" cy="888880"/>
          </a:xfrm>
          <a:prstGeom prst="rect">
            <a:avLst/>
          </a:prstGeom>
          <a:noFill/>
        </p:spPr>
        <p:txBody>
          <a:bodyPr wrap="square" lIns="120642" tIns="60321" rIns="120642" bIns="60321" rtlCol="0">
            <a:spAutoFit/>
          </a:bodyPr>
          <a:lstStyle/>
          <a:p>
            <a:pPr lvl="0" algn="ctr"/>
            <a:endParaRPr lang="ru-RU" sz="1600" dirty="0">
              <a:solidFill>
                <a:prstClr val="black"/>
              </a:solidFill>
              <a:latin typeface="Times New Roman" panose="02020603050405020304" pitchFamily="18" charset="0"/>
              <a:cs typeface="Times New Roman" panose="02020603050405020304" pitchFamily="18" charset="0"/>
            </a:endParaRPr>
          </a:p>
          <a:p>
            <a:pPr lvl="0" algn="ctr"/>
            <a:r>
              <a:rPr lang="ru-RU" sz="1600" dirty="0">
                <a:solidFill>
                  <a:prstClr val="black"/>
                </a:solidFill>
                <a:latin typeface="Times New Roman" panose="02020603050405020304" pitchFamily="18" charset="0"/>
                <a:cs typeface="Times New Roman" panose="02020603050405020304" pitchFamily="18" charset="0"/>
              </a:rPr>
              <a:t>Лениногорск,</a:t>
            </a:r>
          </a:p>
          <a:p>
            <a:pPr lvl="0" algn="ctr"/>
            <a:r>
              <a:rPr lang="ru-RU" sz="1600" dirty="0">
                <a:solidFill>
                  <a:prstClr val="black"/>
                </a:solidFill>
                <a:latin typeface="Times New Roman" panose="02020603050405020304" pitchFamily="18" charset="0"/>
                <a:cs typeface="Times New Roman" panose="02020603050405020304" pitchFamily="18" charset="0"/>
              </a:rPr>
              <a:t> Ноябрь 2017 г.</a:t>
            </a:r>
          </a:p>
        </p:txBody>
      </p:sp>
    </p:spTree>
    <p:extLst>
      <p:ext uri="{BB962C8B-B14F-4D97-AF65-F5344CB8AC3E}">
        <p14:creationId xmlns:p14="http://schemas.microsoft.com/office/powerpoint/2010/main" val="29421196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9047" y="0"/>
            <a:ext cx="7590314" cy="10801350"/>
          </a:xfrm>
          <a:prstGeom prst="rect">
            <a:avLst/>
          </a:prstGeom>
        </p:spPr>
      </p:pic>
      <p:sp>
        <p:nvSpPr>
          <p:cNvPr id="5125" name="Прямоугольник 9"/>
          <p:cNvSpPr>
            <a:spLocks noChangeArrowheads="1"/>
          </p:cNvSpPr>
          <p:nvPr/>
        </p:nvSpPr>
        <p:spPr bwMode="auto">
          <a:xfrm>
            <a:off x="127772" y="1912739"/>
            <a:ext cx="3780632" cy="382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800" b="1" dirty="0">
                <a:solidFill>
                  <a:prstClr val="black"/>
                </a:solidFill>
                <a:latin typeface="Times New Roman" pitchFamily="18" charset="0"/>
                <a:cs typeface="Times New Roman" pitchFamily="18" charset="0"/>
              </a:rPr>
              <a:t> </a:t>
            </a:r>
            <a:endParaRPr lang="ru-RU" altLang="ru-RU" sz="1400" dirty="0">
              <a:solidFill>
                <a:prstClr val="black"/>
              </a:solidFill>
              <a:latin typeface="Arial" charset="0"/>
            </a:endParaRPr>
          </a:p>
        </p:txBody>
      </p:sp>
      <p:sp>
        <p:nvSpPr>
          <p:cNvPr id="5126" name="Прямоугольник 9"/>
          <p:cNvSpPr>
            <a:spLocks noChangeArrowheads="1"/>
          </p:cNvSpPr>
          <p:nvPr/>
        </p:nvSpPr>
        <p:spPr bwMode="auto">
          <a:xfrm>
            <a:off x="4415992" y="8462935"/>
            <a:ext cx="3145275" cy="581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600" b="1" dirty="0">
                <a:solidFill>
                  <a:prstClr val="black"/>
                </a:solidFill>
                <a:latin typeface="Times New Roman" pitchFamily="18" charset="0"/>
                <a:cs typeface="Times New Roman" pitchFamily="18" charset="0"/>
              </a:rPr>
              <a:t>  </a:t>
            </a:r>
            <a:endParaRPr lang="ru-RU" altLang="ru-RU" sz="1400" dirty="0">
              <a:solidFill>
                <a:prstClr val="black"/>
              </a:solidFill>
              <a:latin typeface="Times New Roman" pitchFamily="18" charset="0"/>
              <a:cs typeface="Times New Roman" pitchFamily="18" charset="0"/>
            </a:endParaRPr>
          </a:p>
          <a:p>
            <a:pPr eaLnBrk="1" fontAlgn="base" hangingPunct="1">
              <a:spcBef>
                <a:spcPct val="0"/>
              </a:spcBef>
              <a:spcAft>
                <a:spcPct val="0"/>
              </a:spcAft>
              <a:buFontTx/>
              <a:buNone/>
            </a:pPr>
            <a:endParaRPr lang="ru-RU" altLang="ru-RU" sz="1400" dirty="0">
              <a:solidFill>
                <a:prstClr val="black"/>
              </a:solidFill>
              <a:latin typeface="Arial" charset="0"/>
            </a:endParaRPr>
          </a:p>
        </p:txBody>
      </p:sp>
      <p:sp>
        <p:nvSpPr>
          <p:cNvPr id="5127" name="Прямоугольник 9"/>
          <p:cNvSpPr>
            <a:spLocks noChangeArrowheads="1"/>
          </p:cNvSpPr>
          <p:nvPr/>
        </p:nvSpPr>
        <p:spPr bwMode="auto">
          <a:xfrm>
            <a:off x="4415992" y="8378549"/>
            <a:ext cx="3145275" cy="79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600" b="1" dirty="0">
                <a:solidFill>
                  <a:prstClr val="black"/>
                </a:solidFill>
                <a:latin typeface="Times New Roman" pitchFamily="18" charset="0"/>
                <a:cs typeface="Times New Roman" pitchFamily="18" charset="0"/>
              </a:rPr>
              <a:t> </a:t>
            </a:r>
            <a:endParaRPr lang="ru-RU" altLang="ru-RU" sz="1400" dirty="0">
              <a:solidFill>
                <a:prstClr val="black"/>
              </a:solidFill>
              <a:latin typeface="Times New Roman" pitchFamily="18" charset="0"/>
              <a:cs typeface="Times New Roman" pitchFamily="18" charset="0"/>
            </a:endParaRPr>
          </a:p>
          <a:p>
            <a:pPr eaLnBrk="1" fontAlgn="base" hangingPunct="1">
              <a:spcBef>
                <a:spcPct val="0"/>
              </a:spcBef>
              <a:spcAft>
                <a:spcPct val="0"/>
              </a:spcAft>
              <a:buFontTx/>
              <a:buNone/>
            </a:pPr>
            <a:r>
              <a:rPr lang="ru-RU" altLang="ru-RU" sz="1400" dirty="0">
                <a:solidFill>
                  <a:prstClr val="black"/>
                </a:solidFill>
                <a:latin typeface="Times New Roman" pitchFamily="18" charset="0"/>
                <a:cs typeface="Times New Roman" pitchFamily="18" charset="0"/>
              </a:rPr>
              <a:t> </a:t>
            </a:r>
          </a:p>
          <a:p>
            <a:pPr eaLnBrk="1" fontAlgn="base" hangingPunct="1">
              <a:spcBef>
                <a:spcPct val="0"/>
              </a:spcBef>
              <a:spcAft>
                <a:spcPct val="0"/>
              </a:spcAft>
              <a:buFontTx/>
              <a:buNone/>
            </a:pPr>
            <a:endParaRPr lang="ru-RU" altLang="ru-RU" sz="1400" dirty="0">
              <a:solidFill>
                <a:prstClr val="black"/>
              </a:solidFill>
              <a:latin typeface="Arial" charset="0"/>
            </a:endParaRPr>
          </a:p>
        </p:txBody>
      </p:sp>
      <p:sp>
        <p:nvSpPr>
          <p:cNvPr id="5131" name="Прямоугольник 9"/>
          <p:cNvSpPr>
            <a:spLocks noChangeArrowheads="1"/>
          </p:cNvSpPr>
          <p:nvPr/>
        </p:nvSpPr>
        <p:spPr bwMode="auto">
          <a:xfrm>
            <a:off x="287048" y="4975001"/>
            <a:ext cx="3572347" cy="3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600" b="1" i="1" dirty="0">
                <a:solidFill>
                  <a:prstClr val="black"/>
                </a:solidFill>
                <a:latin typeface="Times New Roman" pitchFamily="18" charset="0"/>
                <a:cs typeface="Times New Roman" pitchFamily="18" charset="0"/>
              </a:rPr>
              <a:t>                         </a:t>
            </a:r>
            <a:endParaRPr lang="ru-RU" altLang="ru-RU" sz="1400" dirty="0">
              <a:solidFill>
                <a:prstClr val="black"/>
              </a:solidFill>
              <a:latin typeface="Arial" charset="0"/>
            </a:endParaRPr>
          </a:p>
        </p:txBody>
      </p:sp>
      <p:sp>
        <p:nvSpPr>
          <p:cNvPr id="5132" name="Прямоугольник 20"/>
          <p:cNvSpPr>
            <a:spLocks noChangeArrowheads="1"/>
          </p:cNvSpPr>
          <p:nvPr/>
        </p:nvSpPr>
        <p:spPr bwMode="auto">
          <a:xfrm>
            <a:off x="1636524" y="382552"/>
            <a:ext cx="2779464" cy="3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600" dirty="0">
                <a:solidFill>
                  <a:prstClr val="black"/>
                </a:solidFill>
                <a:latin typeface="Times New Roman" pitchFamily="18" charset="0"/>
                <a:cs typeface="Times New Roman" pitchFamily="18" charset="0"/>
              </a:rPr>
              <a:t>.</a:t>
            </a:r>
          </a:p>
        </p:txBody>
      </p:sp>
      <p:sp>
        <p:nvSpPr>
          <p:cNvPr id="4" name="Заголовок 3"/>
          <p:cNvSpPr>
            <a:spLocks noGrp="1"/>
          </p:cNvSpPr>
          <p:nvPr>
            <p:ph type="title"/>
          </p:nvPr>
        </p:nvSpPr>
        <p:spPr/>
        <p:txBody>
          <a:bodyPr>
            <a:normAutofit/>
          </a:bodyPr>
          <a:lstStyle/>
          <a:p>
            <a:r>
              <a:rPr lang="ru-RU" sz="3700" b="1" dirty="0">
                <a:solidFill>
                  <a:srgbClr val="002060"/>
                </a:solidFill>
                <a:latin typeface="Monotype Corsiva" panose="03010101010201010101" pitchFamily="66" charset="0"/>
                <a:cs typeface="Times New Roman" panose="02020603050405020304" pitchFamily="18" charset="0"/>
              </a:rPr>
              <a:t>     «В гостях у сказки»</a:t>
            </a:r>
          </a:p>
        </p:txBody>
      </p:sp>
      <p:sp>
        <p:nvSpPr>
          <p:cNvPr id="5" name="Объект 4"/>
          <p:cNvSpPr>
            <a:spLocks noGrp="1"/>
          </p:cNvSpPr>
          <p:nvPr>
            <p:ph sz="half" idx="1"/>
          </p:nvPr>
        </p:nvSpPr>
        <p:spPr>
          <a:xfrm>
            <a:off x="787047" y="1592586"/>
            <a:ext cx="2953890" cy="7128391"/>
          </a:xfrm>
        </p:spPr>
        <p:txBody>
          <a:bodyPr>
            <a:normAutofit/>
          </a:bodyPr>
          <a:lstStyle/>
          <a:p>
            <a:pPr marL="0" indent="0" algn="ctr" fontAlgn="base">
              <a:spcBef>
                <a:spcPct val="0"/>
              </a:spcBef>
              <a:spcAft>
                <a:spcPct val="0"/>
              </a:spcAft>
              <a:buNone/>
            </a:pPr>
            <a:endParaRPr lang="ru-RU" altLang="ru-RU" sz="1400" b="1" dirty="0">
              <a:solidFill>
                <a:srgbClr val="7030A0"/>
              </a:solidFill>
              <a:latin typeface="Times New Roman" pitchFamily="18" charset="0"/>
              <a:cs typeface="Times New Roman" pitchFamily="18" charset="0"/>
            </a:endParaRPr>
          </a:p>
          <a:p>
            <a:pPr marL="0" indent="0" algn="just">
              <a:lnSpc>
                <a:spcPct val="110000"/>
              </a:lnSpc>
              <a:buNone/>
            </a:pPr>
            <a:r>
              <a:rPr lang="ru-RU" sz="1400" dirty="0">
                <a:latin typeface="Times New Roman" panose="02020603050405020304" pitchFamily="18" charset="0"/>
                <a:cs typeface="Times New Roman" panose="02020603050405020304" pitchFamily="18" charset="0"/>
              </a:rPr>
              <a:t>Жил на свете </a:t>
            </a:r>
            <a:r>
              <a:rPr lang="ru-RU" sz="1400" dirty="0" err="1">
                <a:latin typeface="Times New Roman" panose="02020603050405020304" pitchFamily="18" charset="0"/>
                <a:cs typeface="Times New Roman" panose="02020603050405020304" pitchFamily="18" charset="0"/>
              </a:rPr>
              <a:t>Бегемотик</a:t>
            </a:r>
            <a:r>
              <a:rPr lang="ru-RU" sz="1400" dirty="0">
                <a:latin typeface="Times New Roman" panose="02020603050405020304" pitchFamily="18" charset="0"/>
                <a:cs typeface="Times New Roman" panose="02020603050405020304" pitchFamily="18" charset="0"/>
              </a:rPr>
              <a:t>,  неумелый  </a:t>
            </a:r>
            <a:r>
              <a:rPr lang="ru-RU" sz="1400" dirty="0" err="1">
                <a:latin typeface="Times New Roman" panose="02020603050405020304" pitchFamily="18" charset="0"/>
                <a:cs typeface="Times New Roman" panose="02020603050405020304" pitchFamily="18" charset="0"/>
              </a:rPr>
              <a:t>пешеходик</a:t>
            </a:r>
            <a:r>
              <a:rPr lang="ru-RU" sz="1400" dirty="0">
                <a:latin typeface="Times New Roman" panose="02020603050405020304" pitchFamily="18" charset="0"/>
                <a:cs typeface="Times New Roman" panose="02020603050405020304" pitchFamily="18" charset="0"/>
              </a:rPr>
              <a:t>. Неумело он ходил, ведь учиться не любил. Правила не знал совсем и однажды захотел,</a:t>
            </a:r>
          </a:p>
          <a:p>
            <a:pPr marL="0" indent="0" algn="just">
              <a:lnSpc>
                <a:spcPct val="110000"/>
              </a:lnSpc>
              <a:buNone/>
            </a:pPr>
            <a:r>
              <a:rPr lang="ru-RU" sz="1400" dirty="0">
                <a:latin typeface="Times New Roman" panose="02020603050405020304" pitchFamily="18" charset="0"/>
                <a:cs typeface="Times New Roman" panose="02020603050405020304" pitchFamily="18" charset="0"/>
              </a:rPr>
              <a:t>В гости он сходить к Еноту, другу милому в субботу. В лес соседний – далеко, жил </a:t>
            </a:r>
            <a:r>
              <a:rPr lang="ru-RU" sz="1400" dirty="0" err="1">
                <a:latin typeface="Times New Roman" panose="02020603050405020304" pitchFamily="18" charset="0"/>
                <a:cs typeface="Times New Roman" panose="02020603050405020304" pitchFamily="18" charset="0"/>
              </a:rPr>
              <a:t>Енотик</a:t>
            </a:r>
            <a:r>
              <a:rPr lang="ru-RU" sz="1400" dirty="0">
                <a:latin typeface="Times New Roman" panose="02020603050405020304" pitchFamily="18" charset="0"/>
                <a:cs typeface="Times New Roman" panose="02020603050405020304" pitchFamily="18" charset="0"/>
              </a:rPr>
              <a:t> от него. Спозаранок он собрался, в путь дорогу наряжался,</a:t>
            </a:r>
          </a:p>
          <a:p>
            <a:pPr marL="0" indent="0" algn="just">
              <a:lnSpc>
                <a:spcPct val="110000"/>
              </a:lnSpc>
              <a:buNone/>
            </a:pPr>
            <a:r>
              <a:rPr lang="ru-RU" sz="1400" dirty="0">
                <a:latin typeface="Times New Roman" panose="02020603050405020304" pitchFamily="18" charset="0"/>
                <a:cs typeface="Times New Roman" panose="02020603050405020304" pitchFamily="18" charset="0"/>
              </a:rPr>
              <a:t>Взял гостинчик другу он и побрёл своим путём. Сквозь ухабы пробирался через кочки и луга. Наш герой не растерялся, на шоссе набрёл едва</a:t>
            </a:r>
          </a:p>
          <a:p>
            <a:pPr marL="0" indent="0">
              <a:lnSpc>
                <a:spcPct val="110000"/>
              </a:lnSpc>
              <a:buNone/>
            </a:pPr>
            <a:endParaRPr lang="ru-RU" sz="1400" dirty="0">
              <a:latin typeface="Times New Roman" panose="02020603050405020304" pitchFamily="18" charset="0"/>
              <a:cs typeface="Times New Roman" panose="02020603050405020304" pitchFamily="18" charset="0"/>
            </a:endParaRPr>
          </a:p>
          <a:p>
            <a:pPr marL="0" indent="0">
              <a:lnSpc>
                <a:spcPct val="110000"/>
              </a:lnSpc>
              <a:buNone/>
            </a:pPr>
            <a:endParaRPr lang="ru-RU" sz="1400" dirty="0">
              <a:latin typeface="Times New Roman" panose="02020603050405020304" pitchFamily="18" charset="0"/>
              <a:cs typeface="Times New Roman" panose="02020603050405020304" pitchFamily="18" charset="0"/>
            </a:endParaRPr>
          </a:p>
        </p:txBody>
      </p:sp>
      <p:sp>
        <p:nvSpPr>
          <p:cNvPr id="6" name="Объект 5"/>
          <p:cNvSpPr>
            <a:spLocks noGrp="1"/>
          </p:cNvSpPr>
          <p:nvPr>
            <p:ph sz="half" idx="2"/>
          </p:nvPr>
        </p:nvSpPr>
        <p:spPr>
          <a:xfrm>
            <a:off x="3740937" y="1915867"/>
            <a:ext cx="3135992" cy="7128391"/>
          </a:xfrm>
        </p:spPr>
        <p:txBody>
          <a:bodyPr>
            <a:normAutofit/>
          </a:bodyPr>
          <a:lstStyle/>
          <a:p>
            <a:pPr marL="0" indent="0" algn="just">
              <a:buNone/>
            </a:pPr>
            <a:r>
              <a:rPr lang="ru-RU" sz="1400" dirty="0">
                <a:latin typeface="Times New Roman" panose="02020603050405020304" pitchFamily="18" charset="0"/>
                <a:cs typeface="Times New Roman" panose="02020603050405020304" pitchFamily="18" charset="0"/>
              </a:rPr>
              <a:t>Здесь машины тут и там едут, мчатся по газам. Не дают ему пройти. Что же делать? Как идти? Где же правила найти?</a:t>
            </a:r>
          </a:p>
          <a:p>
            <a:pPr marL="0" indent="0" algn="just">
              <a:buNone/>
            </a:pPr>
            <a:r>
              <a:rPr lang="ru-RU" sz="1400" dirty="0">
                <a:latin typeface="Times New Roman" panose="02020603050405020304" pitchFamily="18" charset="0"/>
                <a:cs typeface="Times New Roman" panose="02020603050405020304" pitchFamily="18" charset="0"/>
              </a:rPr>
              <a:t>Мы поможем Бегемоту, ведь сегодня же суббота! День рожденье  у Енота!</a:t>
            </a:r>
          </a:p>
          <a:p>
            <a:pPr marL="0" indent="0" algn="just">
              <a:buNone/>
            </a:pPr>
            <a:r>
              <a:rPr lang="ru-RU" sz="1400" dirty="0">
                <a:latin typeface="Times New Roman" panose="02020603050405020304" pitchFamily="18" charset="0"/>
                <a:cs typeface="Times New Roman" panose="02020603050405020304" pitchFamily="18" charset="0"/>
              </a:rPr>
              <a:t>Нарисуем переход,  </a:t>
            </a:r>
            <a:r>
              <a:rPr lang="ru-RU" sz="1400" dirty="0" err="1">
                <a:latin typeface="Times New Roman" panose="02020603050405020304" pitchFamily="18" charset="0"/>
                <a:cs typeface="Times New Roman" panose="02020603050405020304" pitchFamily="18" charset="0"/>
              </a:rPr>
              <a:t>Бегемотик</a:t>
            </a:r>
            <a:r>
              <a:rPr lang="ru-RU" sz="1400" dirty="0">
                <a:latin typeface="Times New Roman" panose="02020603050405020304" pitchFamily="18" charset="0"/>
                <a:cs typeface="Times New Roman" panose="02020603050405020304" pitchFamily="18" charset="0"/>
              </a:rPr>
              <a:t>, </a:t>
            </a:r>
            <a:endParaRPr lang="ru-RU" sz="1400" dirty="0" smtClean="0">
              <a:latin typeface="Times New Roman" panose="02020603050405020304" pitchFamily="18" charset="0"/>
              <a:cs typeface="Times New Roman" panose="02020603050405020304" pitchFamily="18" charset="0"/>
            </a:endParaRPr>
          </a:p>
          <a:p>
            <a:pPr marL="0" indent="0" algn="just">
              <a:buNone/>
            </a:pPr>
            <a:r>
              <a:rPr lang="ru-RU" sz="1400" dirty="0" smtClean="0">
                <a:latin typeface="Times New Roman" panose="02020603050405020304" pitchFamily="18" charset="0"/>
                <a:cs typeface="Times New Roman" panose="02020603050405020304" pitchFamily="18" charset="0"/>
              </a:rPr>
              <a:t>выход </a:t>
            </a:r>
            <a:r>
              <a:rPr lang="ru-RU" sz="1400" dirty="0">
                <a:latin typeface="Times New Roman" panose="02020603050405020304" pitchFamily="18" charset="0"/>
                <a:cs typeface="Times New Roman" panose="02020603050405020304" pitchFamily="18" charset="0"/>
              </a:rPr>
              <a:t>– Вот! Черно – белые полоски пересечь их очень просто. И тогда успеешь в срок ко дню рожденья на пирог! Только правила учи,  нас ребят не подводи!</a:t>
            </a:r>
          </a:p>
          <a:p>
            <a:endParaRPr lang="ru-RU" sz="1400" dirty="0">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927550" y="4629954"/>
            <a:ext cx="5949379" cy="981610"/>
          </a:xfrm>
          <a:prstGeom prst="rect">
            <a:avLst/>
          </a:prstGeom>
        </p:spPr>
        <p:txBody>
          <a:bodyPr wrap="square" lIns="104923" tIns="52461" rIns="104923" bIns="52461">
            <a:spAutoFit/>
          </a:bodyPr>
          <a:lstStyle/>
          <a:p>
            <a:endParaRPr lang="ru-RU" altLang="ru-RU" sz="1400" dirty="0">
              <a:solidFill>
                <a:prstClr val="black"/>
              </a:solidFill>
              <a:latin typeface="Times New Roman" pitchFamily="18" charset="0"/>
              <a:cs typeface="Times New Roman" pitchFamily="18" charset="0"/>
            </a:endParaRPr>
          </a:p>
          <a:p>
            <a:endParaRPr lang="ru-RU" altLang="ru-RU" sz="1400" dirty="0">
              <a:solidFill>
                <a:prstClr val="black"/>
              </a:solidFill>
              <a:latin typeface="Times New Roman" pitchFamily="18" charset="0"/>
              <a:cs typeface="Times New Roman" pitchFamily="18" charset="0"/>
            </a:endParaRPr>
          </a:p>
          <a:p>
            <a:endParaRPr lang="ru-RU" altLang="ru-RU" sz="1400" dirty="0">
              <a:solidFill>
                <a:prstClr val="black"/>
              </a:solidFill>
              <a:latin typeface="Times New Roman" pitchFamily="18" charset="0"/>
              <a:cs typeface="Times New Roman" pitchFamily="18" charset="0"/>
            </a:endParaRPr>
          </a:p>
          <a:p>
            <a:endParaRPr lang="ru-RU" altLang="ru-RU" sz="1400" dirty="0">
              <a:solidFill>
                <a:prstClr val="black"/>
              </a:solidFill>
              <a:latin typeface="Times New Roman" pitchFamily="18" charset="0"/>
              <a:cs typeface="Times New Roman" pitchFamily="18" charset="0"/>
            </a:endParaRPr>
          </a:p>
        </p:txBody>
      </p:sp>
      <p:pic>
        <p:nvPicPr>
          <p:cNvPr id="19" name="Рисунок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50446" y="864170"/>
            <a:ext cx="965607" cy="1048569"/>
          </a:xfrm>
          <a:prstGeom prst="rect">
            <a:avLst/>
          </a:prstGeom>
        </p:spPr>
      </p:pic>
      <p:sp>
        <p:nvSpPr>
          <p:cNvPr id="10" name="Прямоугольник 9"/>
          <p:cNvSpPr/>
          <p:nvPr/>
        </p:nvSpPr>
        <p:spPr>
          <a:xfrm>
            <a:off x="763731" y="2312652"/>
            <a:ext cx="5954412" cy="545342"/>
          </a:xfrm>
          <a:prstGeom prst="rect">
            <a:avLst/>
          </a:prstGeom>
        </p:spPr>
        <p:txBody>
          <a:bodyPr wrap="square" lIns="104927" tIns="52464" rIns="104927" bIns="52464">
            <a:spAutoFit/>
          </a:bodyPr>
          <a:lstStyle/>
          <a:p>
            <a:r>
              <a:rPr lang="ru-RU" sz="1400" dirty="0">
                <a:solidFill>
                  <a:prstClr val="black"/>
                </a:solidFill>
                <a:latin typeface="Times New Roman" panose="02020603050405020304" pitchFamily="18" charset="0"/>
                <a:cs typeface="Times New Roman" panose="02020603050405020304" pitchFamily="18" charset="0"/>
              </a:rPr>
              <a:t> </a:t>
            </a:r>
          </a:p>
          <a:p>
            <a:endParaRPr lang="ru-RU" sz="1400" dirty="0">
              <a:solidFill>
                <a:prstClr val="black"/>
              </a:solidFill>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5">
            <a:extLst>
              <a:ext uri="{BEBA8EAE-BF5A-486C-A8C5-ECC9F3942E4B}">
                <a14:imgProps xmlns:a14="http://schemas.microsoft.com/office/drawing/2010/main">
                  <a14:imgLayer r:embed="rId6">
                    <a14:imgEffect>
                      <a14:saturation sat="200000"/>
                    </a14:imgEffect>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64098" y="5320462"/>
            <a:ext cx="5790593" cy="4400145"/>
          </a:xfrm>
          <a:prstGeom prst="rect">
            <a:avLst/>
          </a:prstGeom>
        </p:spPr>
      </p:pic>
      <p:pic>
        <p:nvPicPr>
          <p:cNvPr id="9" name="Рисунок 8"/>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299" r="100000"/>
                    </a14:imgEffect>
                  </a14:imgLayer>
                </a14:imgProps>
              </a:ext>
              <a:ext uri="{28A0092B-C50C-407E-A947-70E740481C1C}">
                <a14:useLocalDpi xmlns:a14="http://schemas.microsoft.com/office/drawing/2010/main" val="0"/>
              </a:ext>
            </a:extLst>
          </a:blip>
          <a:stretch>
            <a:fillRect/>
          </a:stretch>
        </p:blipFill>
        <p:spPr>
          <a:xfrm>
            <a:off x="1050691" y="5647297"/>
            <a:ext cx="1171665" cy="1017297"/>
          </a:xfrm>
          <a:prstGeom prst="rect">
            <a:avLst/>
          </a:prstGeom>
        </p:spPr>
      </p:pic>
      <p:pic>
        <p:nvPicPr>
          <p:cNvPr id="11" name="Рисунок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888094" y="6836392"/>
            <a:ext cx="1019562" cy="1648913"/>
          </a:xfrm>
          <a:prstGeom prst="rect">
            <a:avLst/>
          </a:prstGeom>
        </p:spPr>
      </p:pic>
      <p:pic>
        <p:nvPicPr>
          <p:cNvPr id="12" name="Рисунок 11"/>
          <p:cNvPicPr>
            <a:picLocks noChangeAspect="1"/>
          </p:cNvPicPr>
          <p:nvPr/>
        </p:nvPicPr>
        <p:blipFill>
          <a:blip r:embed="rId10" cstate="print">
            <a:extLst>
              <a:ext uri="{BEBA8EAE-BF5A-486C-A8C5-ECC9F3942E4B}">
                <a14:imgProps xmlns:a14="http://schemas.microsoft.com/office/drawing/2010/main">
                  <a14:imgLayer r:embed="rId11">
                    <a14:imgEffect>
                      <a14:backgroundRemoval t="1000" b="93600" l="10000" r="90000"/>
                    </a14:imgEffect>
                  </a14:imgLayer>
                </a14:imgProps>
              </a:ext>
              <a:ext uri="{28A0092B-C50C-407E-A947-70E740481C1C}">
                <a14:useLocalDpi xmlns:a14="http://schemas.microsoft.com/office/drawing/2010/main" val="0"/>
              </a:ext>
            </a:extLst>
          </a:blip>
          <a:stretch>
            <a:fillRect/>
          </a:stretch>
        </p:blipFill>
        <p:spPr>
          <a:xfrm>
            <a:off x="5174512" y="7878816"/>
            <a:ext cx="814117" cy="503978"/>
          </a:xfrm>
          <a:prstGeom prst="rect">
            <a:avLst/>
          </a:prstGeom>
        </p:spPr>
      </p:pic>
      <p:pic>
        <p:nvPicPr>
          <p:cNvPr id="13" name="Рисунок 1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706809" y="5977670"/>
            <a:ext cx="622557" cy="666996"/>
          </a:xfrm>
          <a:prstGeom prst="rect">
            <a:avLst/>
          </a:prstGeom>
        </p:spPr>
      </p:pic>
    </p:spTree>
    <p:extLst>
      <p:ext uri="{BB962C8B-B14F-4D97-AF65-F5344CB8AC3E}">
        <p14:creationId xmlns:p14="http://schemas.microsoft.com/office/powerpoint/2010/main" val="4207975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0" y="19891"/>
            <a:ext cx="7654552" cy="10801350"/>
          </a:xfrm>
          <a:prstGeom prst="rect">
            <a:avLst/>
          </a:prstGeom>
        </p:spPr>
      </p:pic>
      <p:sp>
        <p:nvSpPr>
          <p:cNvPr id="5125" name="Прямоугольник 9"/>
          <p:cNvSpPr>
            <a:spLocks noChangeArrowheads="1"/>
          </p:cNvSpPr>
          <p:nvPr/>
        </p:nvSpPr>
        <p:spPr bwMode="auto">
          <a:xfrm>
            <a:off x="127772" y="1912739"/>
            <a:ext cx="3780632" cy="382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800" b="1" dirty="0">
                <a:solidFill>
                  <a:prstClr val="black"/>
                </a:solidFill>
                <a:latin typeface="Times New Roman" pitchFamily="18" charset="0"/>
                <a:cs typeface="Times New Roman" pitchFamily="18" charset="0"/>
              </a:rPr>
              <a:t> </a:t>
            </a:r>
            <a:endParaRPr lang="ru-RU" altLang="ru-RU" sz="1400" dirty="0">
              <a:solidFill>
                <a:prstClr val="black"/>
              </a:solidFill>
              <a:latin typeface="Arial" charset="0"/>
            </a:endParaRPr>
          </a:p>
        </p:txBody>
      </p:sp>
      <p:sp>
        <p:nvSpPr>
          <p:cNvPr id="5126" name="Прямоугольник 9"/>
          <p:cNvSpPr>
            <a:spLocks noChangeArrowheads="1"/>
          </p:cNvSpPr>
          <p:nvPr/>
        </p:nvSpPr>
        <p:spPr bwMode="auto">
          <a:xfrm>
            <a:off x="4415992" y="8462935"/>
            <a:ext cx="3145275" cy="581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600" b="1" dirty="0">
                <a:solidFill>
                  <a:prstClr val="black"/>
                </a:solidFill>
                <a:latin typeface="Times New Roman" pitchFamily="18" charset="0"/>
                <a:cs typeface="Times New Roman" pitchFamily="18" charset="0"/>
              </a:rPr>
              <a:t>  </a:t>
            </a:r>
            <a:endParaRPr lang="ru-RU" altLang="ru-RU" sz="1400" dirty="0">
              <a:solidFill>
                <a:prstClr val="black"/>
              </a:solidFill>
              <a:latin typeface="Times New Roman" pitchFamily="18" charset="0"/>
              <a:cs typeface="Times New Roman" pitchFamily="18" charset="0"/>
            </a:endParaRPr>
          </a:p>
          <a:p>
            <a:pPr eaLnBrk="1" fontAlgn="base" hangingPunct="1">
              <a:spcBef>
                <a:spcPct val="0"/>
              </a:spcBef>
              <a:spcAft>
                <a:spcPct val="0"/>
              </a:spcAft>
              <a:buFontTx/>
              <a:buNone/>
            </a:pPr>
            <a:endParaRPr lang="ru-RU" altLang="ru-RU" sz="1400" dirty="0">
              <a:solidFill>
                <a:prstClr val="black"/>
              </a:solidFill>
              <a:latin typeface="Arial" charset="0"/>
            </a:endParaRPr>
          </a:p>
        </p:txBody>
      </p:sp>
      <p:sp>
        <p:nvSpPr>
          <p:cNvPr id="5127" name="Прямоугольник 9"/>
          <p:cNvSpPr>
            <a:spLocks noChangeArrowheads="1"/>
          </p:cNvSpPr>
          <p:nvPr/>
        </p:nvSpPr>
        <p:spPr bwMode="auto">
          <a:xfrm>
            <a:off x="4415992" y="8378549"/>
            <a:ext cx="3145275" cy="79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600" b="1" dirty="0">
                <a:solidFill>
                  <a:prstClr val="black"/>
                </a:solidFill>
                <a:latin typeface="Times New Roman" pitchFamily="18" charset="0"/>
                <a:cs typeface="Times New Roman" pitchFamily="18" charset="0"/>
              </a:rPr>
              <a:t> </a:t>
            </a:r>
            <a:endParaRPr lang="ru-RU" altLang="ru-RU" sz="1400" dirty="0">
              <a:solidFill>
                <a:prstClr val="black"/>
              </a:solidFill>
              <a:latin typeface="Times New Roman" pitchFamily="18" charset="0"/>
              <a:cs typeface="Times New Roman" pitchFamily="18" charset="0"/>
            </a:endParaRPr>
          </a:p>
          <a:p>
            <a:pPr eaLnBrk="1" fontAlgn="base" hangingPunct="1">
              <a:spcBef>
                <a:spcPct val="0"/>
              </a:spcBef>
              <a:spcAft>
                <a:spcPct val="0"/>
              </a:spcAft>
              <a:buFontTx/>
              <a:buNone/>
            </a:pPr>
            <a:r>
              <a:rPr lang="ru-RU" altLang="ru-RU" sz="1400" dirty="0">
                <a:solidFill>
                  <a:prstClr val="black"/>
                </a:solidFill>
                <a:latin typeface="Times New Roman" pitchFamily="18" charset="0"/>
                <a:cs typeface="Times New Roman" pitchFamily="18" charset="0"/>
              </a:rPr>
              <a:t> </a:t>
            </a:r>
          </a:p>
          <a:p>
            <a:pPr eaLnBrk="1" fontAlgn="base" hangingPunct="1">
              <a:spcBef>
                <a:spcPct val="0"/>
              </a:spcBef>
              <a:spcAft>
                <a:spcPct val="0"/>
              </a:spcAft>
              <a:buFontTx/>
              <a:buNone/>
            </a:pPr>
            <a:endParaRPr lang="ru-RU" altLang="ru-RU" sz="1400" dirty="0">
              <a:solidFill>
                <a:prstClr val="black"/>
              </a:solidFill>
              <a:latin typeface="Arial" charset="0"/>
            </a:endParaRPr>
          </a:p>
        </p:txBody>
      </p:sp>
      <p:sp>
        <p:nvSpPr>
          <p:cNvPr id="5131" name="Прямоугольник 9"/>
          <p:cNvSpPr>
            <a:spLocks noChangeArrowheads="1"/>
          </p:cNvSpPr>
          <p:nvPr/>
        </p:nvSpPr>
        <p:spPr bwMode="auto">
          <a:xfrm>
            <a:off x="287048" y="4975001"/>
            <a:ext cx="3572347" cy="3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600" b="1" i="1" dirty="0">
                <a:solidFill>
                  <a:prstClr val="black"/>
                </a:solidFill>
                <a:latin typeface="Times New Roman" pitchFamily="18" charset="0"/>
                <a:cs typeface="Times New Roman" pitchFamily="18" charset="0"/>
              </a:rPr>
              <a:t>                         </a:t>
            </a:r>
            <a:endParaRPr lang="ru-RU" altLang="ru-RU" sz="1400" dirty="0">
              <a:solidFill>
                <a:prstClr val="black"/>
              </a:solidFill>
              <a:latin typeface="Arial" charset="0"/>
            </a:endParaRPr>
          </a:p>
        </p:txBody>
      </p:sp>
      <p:sp>
        <p:nvSpPr>
          <p:cNvPr id="5132" name="Прямоугольник 20"/>
          <p:cNvSpPr>
            <a:spLocks noChangeArrowheads="1"/>
          </p:cNvSpPr>
          <p:nvPr/>
        </p:nvSpPr>
        <p:spPr bwMode="auto">
          <a:xfrm>
            <a:off x="1636524" y="382552"/>
            <a:ext cx="2779464" cy="3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600" dirty="0">
                <a:solidFill>
                  <a:prstClr val="black"/>
                </a:solidFill>
                <a:latin typeface="Times New Roman" pitchFamily="18" charset="0"/>
                <a:cs typeface="Times New Roman" pitchFamily="18" charset="0"/>
              </a:rPr>
              <a:t>.</a:t>
            </a:r>
          </a:p>
        </p:txBody>
      </p:sp>
      <p:sp>
        <p:nvSpPr>
          <p:cNvPr id="4" name="Заголовок 3"/>
          <p:cNvSpPr>
            <a:spLocks noGrp="1"/>
          </p:cNvSpPr>
          <p:nvPr>
            <p:ph type="title"/>
          </p:nvPr>
        </p:nvSpPr>
        <p:spPr/>
        <p:txBody>
          <a:bodyPr>
            <a:normAutofit/>
          </a:bodyPr>
          <a:lstStyle/>
          <a:p>
            <a:r>
              <a:rPr lang="ru-RU" sz="3700" b="1" dirty="0">
                <a:solidFill>
                  <a:srgbClr val="002060"/>
                </a:solidFill>
                <a:latin typeface="Monotype Corsiva" panose="03010101010201010101" pitchFamily="66" charset="0"/>
                <a:cs typeface="Times New Roman" panose="02020603050405020304" pitchFamily="18" charset="0"/>
              </a:rPr>
              <a:t>     «В гостях у сказки»</a:t>
            </a:r>
          </a:p>
        </p:txBody>
      </p:sp>
      <p:sp>
        <p:nvSpPr>
          <p:cNvPr id="5" name="Объект 4"/>
          <p:cNvSpPr>
            <a:spLocks noGrp="1"/>
          </p:cNvSpPr>
          <p:nvPr>
            <p:ph sz="half" idx="1"/>
          </p:nvPr>
        </p:nvSpPr>
        <p:spPr>
          <a:xfrm>
            <a:off x="909869" y="1836479"/>
            <a:ext cx="3033334" cy="7128391"/>
          </a:xfrm>
        </p:spPr>
        <p:txBody>
          <a:bodyPr>
            <a:normAutofit/>
          </a:bodyPr>
          <a:lstStyle/>
          <a:p>
            <a:pPr marL="0" indent="0" algn="just">
              <a:buNone/>
            </a:pPr>
            <a:r>
              <a:rPr lang="ru-RU" sz="1400" dirty="0">
                <a:latin typeface="Times New Roman" panose="02020603050405020304" pitchFamily="18" charset="0"/>
                <a:cs typeface="Times New Roman" panose="02020603050405020304" pitchFamily="18" charset="0"/>
              </a:rPr>
              <a:t>В одном сказочном лесу жил зайчонок </a:t>
            </a:r>
            <a:r>
              <a:rPr lang="ru-RU" sz="1400" dirty="0" err="1">
                <a:latin typeface="Times New Roman" panose="02020603050405020304" pitchFamily="18" charset="0"/>
                <a:cs typeface="Times New Roman" panose="02020603050405020304" pitchFamily="18" charset="0"/>
              </a:rPr>
              <a:t>Ушастик</a:t>
            </a:r>
            <a:r>
              <a:rPr lang="ru-RU" sz="1400" dirty="0">
                <a:latin typeface="Times New Roman" panose="02020603050405020304" pitchFamily="18" charset="0"/>
                <a:cs typeface="Times New Roman" panose="02020603050405020304" pitchFamily="18" charset="0"/>
              </a:rPr>
              <a:t>, он мечтал о велосипеде. И вот на День рождения мама и папа подарили ему новенький, блестящий велосипед. Папа Заяц сказал строго:</a:t>
            </a:r>
          </a:p>
          <a:p>
            <a:pPr marL="0" indent="0" algn="just">
              <a:buNone/>
            </a:pPr>
            <a:r>
              <a:rPr lang="ru-RU" sz="1400" dirty="0">
                <a:latin typeface="Times New Roman" panose="02020603050405020304" pitchFamily="18" charset="0"/>
                <a:cs typeface="Times New Roman" panose="02020603050405020304" pitchFamily="18" charset="0"/>
              </a:rPr>
              <a:t>- В лесу есть большая дорога, будь внимателен, не катайся около неё. </a:t>
            </a:r>
            <a:r>
              <a:rPr lang="ru-RU" sz="1400" dirty="0" err="1">
                <a:latin typeface="Times New Roman" panose="02020603050405020304" pitchFamily="18" charset="0"/>
                <a:cs typeface="Times New Roman" panose="02020603050405020304" pitchFamily="18" charset="0"/>
              </a:rPr>
              <a:t>Ушастик</a:t>
            </a:r>
            <a:r>
              <a:rPr lang="ru-RU" sz="1400" dirty="0">
                <a:latin typeface="Times New Roman" panose="02020603050405020304" pitchFamily="18" charset="0"/>
                <a:cs typeface="Times New Roman" panose="02020603050405020304" pitchFamily="18" charset="0"/>
              </a:rPr>
              <a:t> был так счастлив, что даже не обратил внимания на его слова. Он помахал лапкой и поехал хвастаться подарком. У его друга ёжика </a:t>
            </a:r>
            <a:r>
              <a:rPr lang="ru-RU" sz="1400" dirty="0" err="1">
                <a:latin typeface="Times New Roman" panose="02020603050405020304" pitchFamily="18" charset="0"/>
                <a:cs typeface="Times New Roman" panose="02020603050405020304" pitchFamily="18" charset="0"/>
              </a:rPr>
              <a:t>Колюнчика</a:t>
            </a:r>
            <a:r>
              <a:rPr lang="ru-RU" sz="1400" dirty="0">
                <a:latin typeface="Times New Roman" panose="02020603050405020304" pitchFamily="18" charset="0"/>
                <a:cs typeface="Times New Roman" panose="02020603050405020304" pitchFamily="18" charset="0"/>
              </a:rPr>
              <a:t>, тоже был велосипед. И вот они уже катятся быстрее ветра по лесным тропинкам. А вот и дорога, огромные грузовики и автомобили несутся по ней, а вблизи ни пешеходного перехода, ни светофора. </a:t>
            </a:r>
            <a:r>
              <a:rPr lang="ru-RU" sz="1400" dirty="0" err="1">
                <a:latin typeface="Times New Roman" panose="02020603050405020304" pitchFamily="18" charset="0"/>
                <a:cs typeface="Times New Roman" panose="02020603050405020304" pitchFamily="18" charset="0"/>
              </a:rPr>
              <a:t>Ушастик</a:t>
            </a:r>
            <a:r>
              <a:rPr lang="ru-RU" sz="1400" dirty="0">
                <a:latin typeface="Times New Roman" panose="02020603050405020304" pitchFamily="18" charset="0"/>
                <a:cs typeface="Times New Roman" panose="02020603050405020304" pitchFamily="18" charset="0"/>
              </a:rPr>
              <a:t> еле-еле успел затормозить, а </a:t>
            </a:r>
            <a:r>
              <a:rPr lang="ru-RU" sz="1400" dirty="0" err="1">
                <a:latin typeface="Times New Roman" panose="02020603050405020304" pitchFamily="18" charset="0"/>
                <a:cs typeface="Times New Roman" panose="02020603050405020304" pitchFamily="18" charset="0"/>
              </a:rPr>
              <a:t>Колюнчик</a:t>
            </a:r>
            <a:r>
              <a:rPr lang="ru-RU" sz="1400" dirty="0">
                <a:latin typeface="Times New Roman" panose="02020603050405020304" pitchFamily="18" charset="0"/>
                <a:cs typeface="Times New Roman" panose="02020603050405020304" pitchFamily="18" charset="0"/>
              </a:rPr>
              <a:t> налетел на него сзади и оба упали с велосипедов.</a:t>
            </a:r>
          </a:p>
        </p:txBody>
      </p:sp>
      <p:sp>
        <p:nvSpPr>
          <p:cNvPr id="6" name="Объект 5"/>
          <p:cNvSpPr>
            <a:spLocks noGrp="1"/>
          </p:cNvSpPr>
          <p:nvPr>
            <p:ph sz="half" idx="2"/>
          </p:nvPr>
        </p:nvSpPr>
        <p:spPr>
          <a:xfrm>
            <a:off x="3902239" y="1836479"/>
            <a:ext cx="3013814" cy="7128391"/>
          </a:xfrm>
        </p:spPr>
        <p:txBody>
          <a:bodyPr>
            <a:normAutofit/>
          </a:bodyPr>
          <a:lstStyle/>
          <a:p>
            <a:pPr marL="0" indent="0" algn="just">
              <a:buNone/>
            </a:pPr>
            <a:r>
              <a:rPr lang="ru-RU" sz="1400" dirty="0">
                <a:latin typeface="Times New Roman" panose="02020603050405020304" pitchFamily="18" charset="0"/>
                <a:cs typeface="Times New Roman" panose="02020603050405020304" pitchFamily="18" charset="0"/>
              </a:rPr>
              <a:t>Вдруг, на дороге появился Медведь, он в лесу полицейским работал.</a:t>
            </a:r>
          </a:p>
          <a:p>
            <a:pPr marL="0" indent="0" algn="just">
              <a:buNone/>
            </a:pPr>
            <a:r>
              <a:rPr lang="ru-RU" sz="1400" dirty="0">
                <a:latin typeface="Times New Roman" panose="02020603050405020304" pitchFamily="18" charset="0"/>
                <a:cs typeface="Times New Roman" panose="02020603050405020304" pitchFamily="18" charset="0"/>
              </a:rPr>
              <a:t>- Куда это вы так спешите? – спросил он строго.</a:t>
            </a:r>
          </a:p>
          <a:p>
            <a:pPr marL="0" indent="0" algn="just">
              <a:buNone/>
            </a:pPr>
            <a:r>
              <a:rPr lang="ru-RU" sz="1400" dirty="0">
                <a:latin typeface="Times New Roman" panose="02020603050405020304" pitchFamily="18" charset="0"/>
                <a:cs typeface="Times New Roman" panose="02020603050405020304" pitchFamily="18" charset="0"/>
              </a:rPr>
              <a:t>- Мы катались. - Тихо ответил </a:t>
            </a:r>
            <a:r>
              <a:rPr lang="ru-RU" sz="1400" dirty="0" err="1">
                <a:latin typeface="Times New Roman" panose="02020603050405020304" pitchFamily="18" charset="0"/>
                <a:cs typeface="Times New Roman" panose="02020603050405020304" pitchFamily="18" charset="0"/>
              </a:rPr>
              <a:t>Ушастик</a:t>
            </a:r>
            <a:r>
              <a:rPr lang="ru-RU" sz="1400" dirty="0">
                <a:latin typeface="Times New Roman" panose="02020603050405020304" pitchFamily="18" charset="0"/>
                <a:cs typeface="Times New Roman" panose="02020603050405020304" pitchFamily="18" charset="0"/>
              </a:rPr>
              <a:t>.</a:t>
            </a:r>
          </a:p>
          <a:p>
            <a:pPr marL="0" indent="0" algn="just">
              <a:buNone/>
            </a:pPr>
            <a:r>
              <a:rPr lang="ru-RU" sz="1400" dirty="0">
                <a:latin typeface="Times New Roman" panose="02020603050405020304" pitchFamily="18" charset="0"/>
                <a:cs typeface="Times New Roman" panose="02020603050405020304" pitchFamily="18" charset="0"/>
              </a:rPr>
              <a:t>- Кататься на велосипеде нужно далеко от проезжей части, а то может случиться беда. – Покачал головой Медведь.</a:t>
            </a:r>
          </a:p>
          <a:p>
            <a:pPr marL="0" indent="0" algn="just">
              <a:buNone/>
            </a:pPr>
            <a:r>
              <a:rPr lang="ru-RU" sz="1400" dirty="0">
                <a:latin typeface="Times New Roman" panose="02020603050405020304" pitchFamily="18" charset="0"/>
                <a:cs typeface="Times New Roman" panose="02020603050405020304" pitchFamily="18" charset="0"/>
              </a:rPr>
              <a:t>- А что случиться? - спросил ежик.</a:t>
            </a:r>
          </a:p>
          <a:p>
            <a:pPr marL="0" indent="0" algn="just">
              <a:buNone/>
            </a:pPr>
            <a:r>
              <a:rPr lang="ru-RU" sz="1400" dirty="0">
                <a:latin typeface="Times New Roman" panose="02020603050405020304" pitchFamily="18" charset="0"/>
                <a:cs typeface="Times New Roman" panose="02020603050405020304" pitchFamily="18" charset="0"/>
              </a:rPr>
              <a:t>- Мы можем погибнуть. -  Сказал грустно </a:t>
            </a:r>
            <a:r>
              <a:rPr lang="ru-RU" sz="1400" dirty="0" err="1">
                <a:latin typeface="Times New Roman" panose="02020603050405020304" pitchFamily="18" charset="0"/>
                <a:cs typeface="Times New Roman" panose="02020603050405020304" pitchFamily="18" charset="0"/>
              </a:rPr>
              <a:t>Ушастик</a:t>
            </a:r>
            <a:r>
              <a:rPr lang="ru-RU" sz="1400" dirty="0">
                <a:latin typeface="Times New Roman" panose="02020603050405020304" pitchFamily="18" charset="0"/>
                <a:cs typeface="Times New Roman" panose="02020603050405020304" pitchFamily="18" charset="0"/>
              </a:rPr>
              <a:t>, он знал про правила дорожного движения.  Зайчонок и ёжик встали, развернули свои велосипеды и поехали подальше от дороги, а вечером папа Заяц и папа Ёж сделали для них велосипедную трассу. С тех пор вся лесная детвора там катается. А Медведь вечерами учит зверюшек правилам дорожного движения.</a:t>
            </a:r>
          </a:p>
          <a:p>
            <a:pPr marL="0" indent="0">
              <a:buNone/>
            </a:pPr>
            <a:endParaRPr lang="ru-RU" sz="1400" dirty="0">
              <a:latin typeface="Times New Roman" panose="02020603050405020304" pitchFamily="18" charset="0"/>
              <a:cs typeface="Times New Roman" panose="02020603050405020304" pitchFamily="18" charset="0"/>
            </a:endParaRPr>
          </a:p>
          <a:p>
            <a:pPr marL="0" indent="0">
              <a:buNone/>
            </a:pPr>
            <a:endParaRPr lang="ru-RU" sz="1400" dirty="0">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927550" y="4629954"/>
            <a:ext cx="5949379" cy="981610"/>
          </a:xfrm>
          <a:prstGeom prst="rect">
            <a:avLst/>
          </a:prstGeom>
        </p:spPr>
        <p:txBody>
          <a:bodyPr wrap="square" lIns="104923" tIns="52461" rIns="104923" bIns="52461">
            <a:spAutoFit/>
          </a:bodyPr>
          <a:lstStyle/>
          <a:p>
            <a:endParaRPr lang="ru-RU" altLang="ru-RU" sz="1400" dirty="0">
              <a:solidFill>
                <a:prstClr val="black"/>
              </a:solidFill>
              <a:latin typeface="Times New Roman" pitchFamily="18" charset="0"/>
              <a:cs typeface="Times New Roman" pitchFamily="18" charset="0"/>
            </a:endParaRPr>
          </a:p>
          <a:p>
            <a:endParaRPr lang="ru-RU" altLang="ru-RU" sz="1400" dirty="0">
              <a:solidFill>
                <a:prstClr val="black"/>
              </a:solidFill>
              <a:latin typeface="Times New Roman" pitchFamily="18" charset="0"/>
              <a:cs typeface="Times New Roman" pitchFamily="18" charset="0"/>
            </a:endParaRPr>
          </a:p>
          <a:p>
            <a:endParaRPr lang="ru-RU" altLang="ru-RU" sz="1400" dirty="0">
              <a:solidFill>
                <a:prstClr val="black"/>
              </a:solidFill>
              <a:latin typeface="Times New Roman" pitchFamily="18" charset="0"/>
              <a:cs typeface="Times New Roman" pitchFamily="18" charset="0"/>
            </a:endParaRPr>
          </a:p>
          <a:p>
            <a:endParaRPr lang="ru-RU" altLang="ru-RU" sz="1400" dirty="0">
              <a:solidFill>
                <a:prstClr val="black"/>
              </a:solidFill>
              <a:latin typeface="Times New Roman" pitchFamily="18" charset="0"/>
              <a:cs typeface="Times New Roman" pitchFamily="18" charset="0"/>
            </a:endParaRPr>
          </a:p>
        </p:txBody>
      </p:sp>
      <p:pic>
        <p:nvPicPr>
          <p:cNvPr id="19" name="Рисунок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49992" y="746114"/>
            <a:ext cx="866061" cy="1166626"/>
          </a:xfrm>
          <a:prstGeom prst="rect">
            <a:avLst/>
          </a:prstGeom>
        </p:spPr>
      </p:pic>
      <p:pic>
        <p:nvPicPr>
          <p:cNvPr id="8" name="Рисунок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2619199" y="7222271"/>
            <a:ext cx="1124480" cy="1331745"/>
          </a:xfrm>
          <a:prstGeom prst="rect">
            <a:avLst/>
          </a:prstGeom>
        </p:spPr>
      </p:pic>
      <p:pic>
        <p:nvPicPr>
          <p:cNvPr id="9" name="Рисунок 8"/>
          <p:cNvPicPr>
            <a:picLocks noChangeAspect="1"/>
          </p:cNvPicPr>
          <p:nvPr/>
        </p:nvPicPr>
        <p:blipFill>
          <a:blip r:embed="rId6" cstate="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21361103">
            <a:off x="2537703" y="7842309"/>
            <a:ext cx="1938529" cy="1600157"/>
          </a:xfrm>
          <a:prstGeom prst="rect">
            <a:avLst/>
          </a:prstGeom>
        </p:spPr>
      </p:pic>
      <p:pic>
        <p:nvPicPr>
          <p:cNvPr id="11" name="Рисунок 10"/>
          <p:cNvPicPr>
            <a:picLocks noChangeAspect="1"/>
          </p:cNvPicPr>
          <p:nvPr/>
        </p:nvPicPr>
        <p:blipFill>
          <a:blip r:embed="rId8" cstate="print">
            <a:extLst>
              <a:ext uri="{BEBA8EAE-BF5A-486C-A8C5-ECC9F3942E4B}">
                <a14:imgProps xmlns:a14="http://schemas.microsoft.com/office/drawing/2010/main">
                  <a14:imgLayer r:embed="rId9">
                    <a14:imgEffect>
                      <a14:backgroundRemoval t="0" b="100000" l="0" r="99206"/>
                    </a14:imgEffect>
                  </a14:imgLayer>
                </a14:imgProps>
              </a:ext>
              <a:ext uri="{28A0092B-C50C-407E-A947-70E740481C1C}">
                <a14:useLocalDpi xmlns:a14="http://schemas.microsoft.com/office/drawing/2010/main" val="0"/>
              </a:ext>
            </a:extLst>
          </a:blip>
          <a:stretch>
            <a:fillRect/>
          </a:stretch>
        </p:blipFill>
        <p:spPr>
          <a:xfrm flipH="1">
            <a:off x="1155704" y="7854213"/>
            <a:ext cx="961639" cy="1296162"/>
          </a:xfrm>
          <a:prstGeom prst="rect">
            <a:avLst/>
          </a:prstGeom>
        </p:spPr>
      </p:pic>
      <p:pic>
        <p:nvPicPr>
          <p:cNvPr id="12" name="Рисунок 11"/>
          <p:cNvPicPr>
            <a:picLocks noChangeAspect="1"/>
          </p:cNvPicPr>
          <p:nvPr/>
        </p:nvPicPr>
        <p:blipFill>
          <a:blip r:embed="rId10">
            <a:extLst>
              <a:ext uri="{BEBA8EAE-BF5A-486C-A8C5-ECC9F3942E4B}">
                <a14:imgProps xmlns:a14="http://schemas.microsoft.com/office/drawing/2010/main">
                  <a14:imgLayer r:embed="rId11">
                    <a14:imgEffect>
                      <a14:backgroundRemoval t="10000" b="95500" l="3670" r="89679"/>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5011082" y="7190144"/>
            <a:ext cx="1904971" cy="2099529"/>
          </a:xfrm>
          <a:prstGeom prst="rect">
            <a:avLst/>
          </a:prstGeom>
        </p:spPr>
      </p:pic>
      <p:pic>
        <p:nvPicPr>
          <p:cNvPr id="13" name="Рисунок 12"/>
          <p:cNvPicPr>
            <a:picLocks noChangeAspect="1"/>
          </p:cNvPicPr>
          <p:nvPr/>
        </p:nvPicPr>
        <p:blipFill>
          <a:blip r:embed="rId12" cstate="print">
            <a:extLst>
              <a:ext uri="{BEBA8EAE-BF5A-486C-A8C5-ECC9F3942E4B}">
                <a14:imgProps xmlns:a14="http://schemas.microsoft.com/office/drawing/2010/main">
                  <a14:imgLayer r:embed="rId13">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3834095" y="6927981"/>
            <a:ext cx="1163785" cy="926232"/>
          </a:xfrm>
          <a:prstGeom prst="rect">
            <a:avLst/>
          </a:prstGeom>
        </p:spPr>
      </p:pic>
      <p:pic>
        <p:nvPicPr>
          <p:cNvPr id="20" name="Рисунок 19"/>
          <p:cNvPicPr>
            <a:picLocks noChangeAspect="1"/>
          </p:cNvPicPr>
          <p:nvPr/>
        </p:nvPicPr>
        <p:blipFill>
          <a:blip r:embed="rId6" cstate="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21361103">
            <a:off x="1048822" y="8417608"/>
            <a:ext cx="1938529" cy="1600157"/>
          </a:xfrm>
          <a:prstGeom prst="rect">
            <a:avLst/>
          </a:prstGeom>
        </p:spPr>
      </p:pic>
      <p:sp>
        <p:nvSpPr>
          <p:cNvPr id="10" name="Овал 9"/>
          <p:cNvSpPr/>
          <p:nvPr/>
        </p:nvSpPr>
        <p:spPr>
          <a:xfrm>
            <a:off x="1636523" y="8099407"/>
            <a:ext cx="45719" cy="36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ysClr val="windowText" lastClr="000000"/>
              </a:solidFill>
            </a:endParaRPr>
          </a:p>
        </p:txBody>
      </p:sp>
      <p:sp>
        <p:nvSpPr>
          <p:cNvPr id="21" name="Овал 20"/>
          <p:cNvSpPr/>
          <p:nvPr/>
        </p:nvSpPr>
        <p:spPr>
          <a:xfrm>
            <a:off x="1765447" y="8099407"/>
            <a:ext cx="45719" cy="36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207975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Рисунок 14"/>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261" y="15738"/>
            <a:ext cx="7561262" cy="10801350"/>
          </a:xfrm>
          <a:prstGeom prst="rect">
            <a:avLst/>
          </a:prstGeom>
        </p:spPr>
      </p:pic>
      <p:sp>
        <p:nvSpPr>
          <p:cNvPr id="2" name="Заголовок 1"/>
          <p:cNvSpPr>
            <a:spLocks noGrp="1"/>
          </p:cNvSpPr>
          <p:nvPr>
            <p:ph type="title"/>
          </p:nvPr>
        </p:nvSpPr>
        <p:spPr>
          <a:xfrm>
            <a:off x="378066" y="502768"/>
            <a:ext cx="6805137" cy="1800225"/>
          </a:xfrm>
        </p:spPr>
        <p:txBody>
          <a:bodyPr>
            <a:noAutofit/>
          </a:bodyPr>
          <a:lstStyle/>
          <a:p>
            <a:pPr lvl="0" fontAlgn="base">
              <a:spcAft>
                <a:spcPct val="0"/>
              </a:spcAft>
            </a:pPr>
            <a:r>
              <a:rPr lang="ru-RU" altLang="ru-RU" sz="3700" b="1" i="1" dirty="0">
                <a:solidFill>
                  <a:srgbClr val="002060"/>
                </a:solidFill>
                <a:latin typeface="Monotype Corsiva" panose="03010101010201010101" pitchFamily="66" charset="0"/>
                <a:ea typeface="+mn-ea"/>
                <a:cs typeface="Times New Roman" pitchFamily="18" charset="0"/>
              </a:rPr>
              <a:t>«Что почитать ребенку о ПДД»</a:t>
            </a:r>
            <a:r>
              <a:rPr lang="ru-RU" altLang="ru-RU" sz="3700" i="1" dirty="0">
                <a:solidFill>
                  <a:srgbClr val="002060"/>
                </a:solidFill>
                <a:latin typeface="Monotype Corsiva" panose="03010101010201010101" pitchFamily="66" charset="0"/>
                <a:ea typeface="+mn-ea"/>
                <a:cs typeface="+mn-cs"/>
              </a:rPr>
              <a:t/>
            </a:r>
            <a:br>
              <a:rPr lang="ru-RU" altLang="ru-RU" sz="3700" i="1" dirty="0">
                <a:solidFill>
                  <a:srgbClr val="002060"/>
                </a:solidFill>
                <a:latin typeface="Monotype Corsiva" panose="03010101010201010101" pitchFamily="66" charset="0"/>
                <a:ea typeface="+mn-ea"/>
                <a:cs typeface="+mn-cs"/>
              </a:rPr>
            </a:br>
            <a:endParaRPr lang="ru-RU" sz="3700" dirty="0">
              <a:solidFill>
                <a:srgbClr val="002060"/>
              </a:solidFill>
              <a:latin typeface="Monotype Corsiva" panose="03010101010201010101" pitchFamily="66" charset="0"/>
            </a:endParaRPr>
          </a:p>
        </p:txBody>
      </p:sp>
      <p:sp>
        <p:nvSpPr>
          <p:cNvPr id="3" name="Объект 2"/>
          <p:cNvSpPr>
            <a:spLocks noGrp="1"/>
          </p:cNvSpPr>
          <p:nvPr>
            <p:ph sz="half" idx="2"/>
          </p:nvPr>
        </p:nvSpPr>
        <p:spPr/>
        <p:txBody>
          <a:bodyPr>
            <a:normAutofit/>
          </a:bodyPr>
          <a:lstStyle/>
          <a:p>
            <a:pPr marL="0" indent="0" fontAlgn="base">
              <a:spcBef>
                <a:spcPct val="0"/>
              </a:spcBef>
              <a:spcAft>
                <a:spcPct val="0"/>
              </a:spcAft>
              <a:buNone/>
            </a:pPr>
            <a:endParaRPr lang="ru-RU" altLang="ru-RU" sz="1600" dirty="0">
              <a:solidFill>
                <a:prstClr val="black"/>
              </a:solidFill>
              <a:latin typeface="Times New Roman" pitchFamily="18" charset="0"/>
              <a:cs typeface="Times New Roman" pitchFamily="18" charset="0"/>
            </a:endParaRPr>
          </a:p>
          <a:p>
            <a:pPr marL="0" indent="0">
              <a:lnSpc>
                <a:spcPct val="150000"/>
              </a:lnSpc>
              <a:buNone/>
            </a:pPr>
            <a:endParaRPr lang="ru-RU" sz="1400" dirty="0">
              <a:latin typeface="Times New Roman" panose="02020603050405020304" pitchFamily="18" charset="0"/>
              <a:cs typeface="Times New Roman" panose="02020603050405020304" pitchFamily="18" charset="0"/>
            </a:endParaRPr>
          </a:p>
        </p:txBody>
      </p:sp>
      <p:sp>
        <p:nvSpPr>
          <p:cNvPr id="13" name="Текст 12"/>
          <p:cNvSpPr>
            <a:spLocks noGrp="1"/>
          </p:cNvSpPr>
          <p:nvPr>
            <p:ph type="body" sz="quarter" idx="3"/>
          </p:nvPr>
        </p:nvSpPr>
        <p:spPr>
          <a:xfrm>
            <a:off x="4336376" y="2743361"/>
            <a:ext cx="2690498" cy="7248306"/>
          </a:xfrm>
        </p:spPr>
        <p:txBody>
          <a:bodyPr>
            <a:normAutofit/>
          </a:bodyPr>
          <a:lstStyle/>
          <a:p>
            <a:pPr algn="ctr">
              <a:spcBef>
                <a:spcPts val="1377"/>
              </a:spcBef>
            </a:pPr>
            <a:endParaRPr lang="ru-RU" sz="5600" dirty="0">
              <a:latin typeface="Times New Roman" panose="02020603050405020304" pitchFamily="18" charset="0"/>
              <a:cs typeface="Times New Roman" panose="02020603050405020304" pitchFamily="18" charset="0"/>
            </a:endParaRPr>
          </a:p>
          <a:p>
            <a:pPr algn="ctr">
              <a:spcBef>
                <a:spcPts val="1377"/>
              </a:spcBef>
            </a:pPr>
            <a:endParaRPr lang="ru-RU" sz="5600" dirty="0">
              <a:latin typeface="Times New Roman" panose="02020603050405020304" pitchFamily="18" charset="0"/>
              <a:cs typeface="Times New Roman" panose="02020603050405020304" pitchFamily="18" charset="0"/>
            </a:endParaRPr>
          </a:p>
          <a:p>
            <a:pPr algn="ctr">
              <a:spcBef>
                <a:spcPts val="1377"/>
              </a:spcBef>
            </a:pPr>
            <a:endParaRPr lang="ru-RU" sz="5600" dirty="0">
              <a:latin typeface="Times New Roman" panose="02020603050405020304" pitchFamily="18" charset="0"/>
              <a:cs typeface="Times New Roman" panose="02020603050405020304" pitchFamily="18" charset="0"/>
            </a:endParaRPr>
          </a:p>
          <a:p>
            <a:pPr algn="ctr">
              <a:spcBef>
                <a:spcPts val="1377"/>
              </a:spcBef>
            </a:pPr>
            <a:endParaRPr lang="ru-RU" sz="5600" i="1" u="sng" dirty="0">
              <a:latin typeface="Times New Roman" panose="02020603050405020304" pitchFamily="18" charset="0"/>
              <a:cs typeface="Times New Roman" panose="02020603050405020304" pitchFamily="18" charset="0"/>
            </a:endParaRPr>
          </a:p>
          <a:p>
            <a:endParaRPr lang="ru-RU" sz="1600" dirty="0">
              <a:latin typeface="Times New Roman" panose="02020603050405020304" pitchFamily="18" charset="0"/>
              <a:cs typeface="Times New Roman" panose="02020603050405020304" pitchFamily="18" charset="0"/>
            </a:endParaRPr>
          </a:p>
        </p:txBody>
      </p:sp>
      <p:pic>
        <p:nvPicPr>
          <p:cNvPr id="11" name="Рисунок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80833" y="1255838"/>
            <a:ext cx="1104253" cy="1234248"/>
          </a:xfrm>
          <a:prstGeom prst="rect">
            <a:avLst/>
          </a:prstGeom>
        </p:spPr>
      </p:pic>
      <p:sp>
        <p:nvSpPr>
          <p:cNvPr id="9" name="TextBox 8"/>
          <p:cNvSpPr txBox="1"/>
          <p:nvPr/>
        </p:nvSpPr>
        <p:spPr>
          <a:xfrm>
            <a:off x="2591606" y="1111676"/>
            <a:ext cx="2898758" cy="799829"/>
          </a:xfrm>
          <a:prstGeom prst="rect">
            <a:avLst/>
          </a:prstGeom>
          <a:noFill/>
        </p:spPr>
        <p:txBody>
          <a:bodyPr wrap="square" lIns="104923" tIns="52461" rIns="104923" bIns="52461" rtlCol="0">
            <a:spAutoFit/>
          </a:bodyPr>
          <a:lstStyle/>
          <a:p>
            <a:pPr algn="ctr"/>
            <a:endParaRPr lang="ru-RU" sz="1600" b="1" dirty="0">
              <a:solidFill>
                <a:srgbClr val="F79646">
                  <a:lumMod val="75000"/>
                </a:srgbClr>
              </a:solidFill>
              <a:latin typeface="Times New Roman" panose="02020603050405020304" pitchFamily="18" charset="0"/>
              <a:cs typeface="Times New Roman" panose="02020603050405020304" pitchFamily="18" charset="0"/>
            </a:endParaRPr>
          </a:p>
          <a:p>
            <a:pPr algn="ctr"/>
            <a:endParaRPr lang="ru-RU" sz="1400" b="1" dirty="0">
              <a:solidFill>
                <a:srgbClr val="0070C0"/>
              </a:solidFill>
              <a:latin typeface="Times New Roman" panose="02020603050405020304" pitchFamily="18" charset="0"/>
              <a:cs typeface="Times New Roman" panose="02020603050405020304" pitchFamily="18" charset="0"/>
            </a:endParaRPr>
          </a:p>
          <a:p>
            <a:pPr algn="ctr"/>
            <a:r>
              <a:rPr lang="ru-RU" sz="1400" b="1" dirty="0">
                <a:solidFill>
                  <a:srgbClr val="0070C0"/>
                </a:solidFill>
                <a:latin typeface="Times New Roman" panose="02020603050405020304" pitchFamily="18" charset="0"/>
                <a:cs typeface="Times New Roman" panose="02020603050405020304" pitchFamily="18" charset="0"/>
              </a:rPr>
              <a:t>Почитайте вместе с детьми!</a:t>
            </a:r>
          </a:p>
        </p:txBody>
      </p:sp>
      <p:sp>
        <p:nvSpPr>
          <p:cNvPr id="10" name="Прямоугольник 9"/>
          <p:cNvSpPr/>
          <p:nvPr/>
        </p:nvSpPr>
        <p:spPr>
          <a:xfrm>
            <a:off x="846779" y="2056335"/>
            <a:ext cx="2931591" cy="872542"/>
          </a:xfrm>
          <a:prstGeom prst="rect">
            <a:avLst/>
          </a:prstGeom>
        </p:spPr>
        <p:txBody>
          <a:bodyPr wrap="square" lIns="104923" tIns="52461" rIns="104923" bIns="52461">
            <a:spAutoFit/>
          </a:bodyPr>
          <a:lstStyle/>
          <a:p>
            <a:pPr algn="ctr">
              <a:tabLst>
                <a:tab pos="1224084" algn="l"/>
              </a:tabLst>
            </a:pPr>
            <a:endParaRPr lang="ru-RU" sz="1600" b="1" i="1" dirty="0">
              <a:solidFill>
                <a:prstClr val="black"/>
              </a:solidFill>
              <a:latin typeface="Times New Roman"/>
              <a:ea typeface="Times New Roman"/>
            </a:endParaRPr>
          </a:p>
          <a:p>
            <a:pPr algn="ctr">
              <a:tabLst>
                <a:tab pos="1224084" algn="l"/>
              </a:tabLst>
            </a:pPr>
            <a:endParaRPr lang="ru-RU" sz="1600" b="1" i="1" dirty="0">
              <a:solidFill>
                <a:prstClr val="black"/>
              </a:solidFill>
              <a:latin typeface="Times New Roman"/>
              <a:ea typeface="Times New Roman"/>
            </a:endParaRPr>
          </a:p>
          <a:p>
            <a:pPr algn="ctr">
              <a:tabLst>
                <a:tab pos="1224084" algn="l"/>
              </a:tabLst>
            </a:pPr>
            <a:endParaRPr lang="ru-RU" sz="1600" b="1" i="1" dirty="0">
              <a:solidFill>
                <a:prstClr val="black"/>
              </a:solidFill>
              <a:latin typeface="Times New Roman"/>
              <a:ea typeface="Times New Roman"/>
            </a:endParaRPr>
          </a:p>
        </p:txBody>
      </p:sp>
      <p:sp>
        <p:nvSpPr>
          <p:cNvPr id="14" name="Овальная выноска 13"/>
          <p:cNvSpPr/>
          <p:nvPr/>
        </p:nvSpPr>
        <p:spPr>
          <a:xfrm>
            <a:off x="2628503" y="1430707"/>
            <a:ext cx="2898756" cy="737708"/>
          </a:xfrm>
          <a:prstGeom prst="wedgeEllipseCallout">
            <a:avLst>
              <a:gd name="adj1" fmla="val 55906"/>
              <a:gd name="adj2" fmla="val -33474"/>
            </a:avLst>
          </a:prstGeom>
          <a:noFill/>
        </p:spPr>
        <p:style>
          <a:lnRef idx="2">
            <a:schemeClr val="accent1">
              <a:shade val="50000"/>
            </a:schemeClr>
          </a:lnRef>
          <a:fillRef idx="1">
            <a:schemeClr val="accent1"/>
          </a:fillRef>
          <a:effectRef idx="0">
            <a:schemeClr val="accent1"/>
          </a:effectRef>
          <a:fontRef idx="minor">
            <a:schemeClr val="lt1"/>
          </a:fontRef>
        </p:style>
        <p:txBody>
          <a:bodyPr lIns="104923" tIns="52461" rIns="104923" bIns="52461" spcCol="0" rtlCol="0" anchor="ctr"/>
          <a:lstStyle/>
          <a:p>
            <a:pPr algn="ctr"/>
            <a:endParaRPr lang="ru-RU">
              <a:solidFill>
                <a:prstClr val="white"/>
              </a:solidFill>
            </a:endParaRPr>
          </a:p>
        </p:txBody>
      </p:sp>
      <p:pic>
        <p:nvPicPr>
          <p:cNvPr id="4" name="Рисунок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2767" y="2664371"/>
            <a:ext cx="2536637" cy="3708000"/>
          </a:xfrm>
          <a:prstGeom prst="rect">
            <a:avLst/>
          </a:prstGeom>
          <a:ln>
            <a:noFill/>
          </a:ln>
          <a:effectLst>
            <a:outerShdw blurRad="292100" dist="139700" dir="2700000" algn="tl" rotWithShape="0">
              <a:srgbClr val="333333">
                <a:alpha val="65000"/>
              </a:srgbClr>
            </a:outerShdw>
          </a:effectLst>
        </p:spPr>
      </p:pic>
      <p:pic>
        <p:nvPicPr>
          <p:cNvPr id="5" name="Рисунок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10707" y="2664371"/>
            <a:ext cx="2638294" cy="3708000"/>
          </a:xfrm>
          <a:prstGeom prst="rect">
            <a:avLst/>
          </a:prstGeom>
          <a:ln>
            <a:noFill/>
          </a:ln>
          <a:effectLst>
            <a:outerShdw blurRad="292100" dist="139700" dir="2700000" algn="tl" rotWithShape="0">
              <a:srgbClr val="333333">
                <a:alpha val="65000"/>
              </a:srgbClr>
            </a:outerShdw>
          </a:effectLst>
        </p:spPr>
      </p:pic>
      <p:pic>
        <p:nvPicPr>
          <p:cNvPr id="7" name="Рисунок 6"/>
          <p:cNvPicPr>
            <a:picLocks noChangeAspect="1"/>
          </p:cNvPicPr>
          <p:nvPr/>
        </p:nvPicPr>
        <p:blipFill rotWithShape="1">
          <a:blip r:embed="rId7">
            <a:extLst>
              <a:ext uri="{BEBA8EAE-BF5A-486C-A8C5-ECC9F3942E4B}">
                <a14:imgProps xmlns:a14="http://schemas.microsoft.com/office/drawing/2010/main">
                  <a14:imgLayer r:embed="rId8">
                    <a14:imgEffect>
                      <a14:backgroundRemoval t="7429" b="93571" l="19857" r="81143"/>
                    </a14:imgEffect>
                  </a14:imgLayer>
                </a14:imgProps>
              </a:ext>
              <a:ext uri="{28A0092B-C50C-407E-A947-70E740481C1C}">
                <a14:useLocalDpi xmlns:a14="http://schemas.microsoft.com/office/drawing/2010/main" val="0"/>
              </a:ext>
            </a:extLst>
          </a:blip>
          <a:srcRect l="20702" t="7252" r="18890" b="6233"/>
          <a:stretch/>
        </p:blipFill>
        <p:spPr>
          <a:xfrm>
            <a:off x="2454363" y="6120755"/>
            <a:ext cx="2765015" cy="366901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515160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261" y="15738"/>
            <a:ext cx="7561262" cy="10801350"/>
          </a:xfrm>
          <a:prstGeom prst="rect">
            <a:avLst/>
          </a:prstGeom>
        </p:spPr>
      </p:pic>
      <p:sp>
        <p:nvSpPr>
          <p:cNvPr id="2" name="Заголовок 1"/>
          <p:cNvSpPr>
            <a:spLocks noGrp="1"/>
          </p:cNvSpPr>
          <p:nvPr>
            <p:ph type="title"/>
          </p:nvPr>
        </p:nvSpPr>
        <p:spPr/>
        <p:txBody>
          <a:bodyPr>
            <a:noAutofit/>
          </a:bodyPr>
          <a:lstStyle/>
          <a:p>
            <a:pPr lvl="0" fontAlgn="base">
              <a:spcAft>
                <a:spcPct val="0"/>
              </a:spcAft>
            </a:pPr>
            <a:r>
              <a:rPr lang="ru-RU" altLang="ru-RU" sz="3700" b="1" i="1" dirty="0" smtClean="0">
                <a:solidFill>
                  <a:srgbClr val="002060"/>
                </a:solidFill>
                <a:latin typeface="Monotype Corsiva" panose="03010101010201010101" pitchFamily="66" charset="0"/>
                <a:ea typeface="+mn-ea"/>
                <a:cs typeface="Times New Roman" pitchFamily="18" charset="0"/>
              </a:rPr>
              <a:t>«Информационные </a:t>
            </a:r>
            <a:r>
              <a:rPr lang="ru-RU" altLang="ru-RU" sz="3700" b="1" i="1" dirty="0" smtClean="0">
                <a:solidFill>
                  <a:srgbClr val="002060"/>
                </a:solidFill>
                <a:latin typeface="Monotype Corsiva" panose="03010101010201010101" pitchFamily="66" charset="0"/>
                <a:ea typeface="+mn-ea"/>
                <a:cs typeface="Times New Roman" pitchFamily="18" charset="0"/>
              </a:rPr>
              <a:t>порталы»</a:t>
            </a:r>
            <a:r>
              <a:rPr lang="ru-RU" altLang="ru-RU" sz="3700" i="1" dirty="0">
                <a:solidFill>
                  <a:srgbClr val="002060"/>
                </a:solidFill>
                <a:latin typeface="Monotype Corsiva" panose="03010101010201010101" pitchFamily="66" charset="0"/>
                <a:ea typeface="+mn-ea"/>
                <a:cs typeface="+mn-cs"/>
              </a:rPr>
              <a:t/>
            </a:r>
            <a:br>
              <a:rPr lang="ru-RU" altLang="ru-RU" sz="3700" i="1" dirty="0">
                <a:solidFill>
                  <a:srgbClr val="002060"/>
                </a:solidFill>
                <a:latin typeface="Monotype Corsiva" panose="03010101010201010101" pitchFamily="66" charset="0"/>
                <a:ea typeface="+mn-ea"/>
                <a:cs typeface="+mn-cs"/>
              </a:rPr>
            </a:br>
            <a:endParaRPr lang="ru-RU" sz="3700" dirty="0">
              <a:solidFill>
                <a:srgbClr val="002060"/>
              </a:solidFill>
              <a:latin typeface="Monotype Corsiva" panose="03010101010201010101" pitchFamily="66" charset="0"/>
            </a:endParaRPr>
          </a:p>
        </p:txBody>
      </p:sp>
      <p:sp>
        <p:nvSpPr>
          <p:cNvPr id="3" name="Объект 2"/>
          <p:cNvSpPr>
            <a:spLocks noGrp="1"/>
          </p:cNvSpPr>
          <p:nvPr>
            <p:ph sz="half" idx="1"/>
          </p:nvPr>
        </p:nvSpPr>
        <p:spPr/>
        <p:txBody>
          <a:bodyPr>
            <a:normAutofit/>
          </a:bodyPr>
          <a:lstStyle/>
          <a:p>
            <a:pPr marL="0" indent="0" fontAlgn="base">
              <a:spcBef>
                <a:spcPct val="0"/>
              </a:spcBef>
              <a:spcAft>
                <a:spcPct val="0"/>
              </a:spcAft>
              <a:buNone/>
            </a:pPr>
            <a:endParaRPr lang="ru-RU" altLang="ru-RU" sz="1600" dirty="0">
              <a:solidFill>
                <a:prstClr val="black"/>
              </a:solidFill>
              <a:latin typeface="Times New Roman" pitchFamily="18" charset="0"/>
              <a:cs typeface="Times New Roman" pitchFamily="18" charset="0"/>
            </a:endParaRPr>
          </a:p>
          <a:p>
            <a:pPr marL="0" indent="0">
              <a:lnSpc>
                <a:spcPct val="150000"/>
              </a:lnSpc>
              <a:buNone/>
            </a:pPr>
            <a:endParaRPr lang="ru-RU" sz="1400" dirty="0">
              <a:latin typeface="Times New Roman" panose="02020603050405020304" pitchFamily="18" charset="0"/>
              <a:cs typeface="Times New Roman" panose="02020603050405020304" pitchFamily="18" charset="0"/>
            </a:endParaRPr>
          </a:p>
        </p:txBody>
      </p:sp>
      <p:pic>
        <p:nvPicPr>
          <p:cNvPr id="11" name="Рисунок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80833" y="1464332"/>
            <a:ext cx="1104253" cy="1234248"/>
          </a:xfrm>
          <a:prstGeom prst="rect">
            <a:avLst/>
          </a:prstGeom>
        </p:spPr>
      </p:pic>
      <p:sp>
        <p:nvSpPr>
          <p:cNvPr id="9" name="TextBox 8"/>
          <p:cNvSpPr txBox="1"/>
          <p:nvPr/>
        </p:nvSpPr>
        <p:spPr>
          <a:xfrm>
            <a:off x="2196455" y="1582207"/>
            <a:ext cx="3092297" cy="998499"/>
          </a:xfrm>
          <a:prstGeom prst="rect">
            <a:avLst/>
          </a:prstGeom>
          <a:noFill/>
        </p:spPr>
        <p:txBody>
          <a:bodyPr wrap="square" lIns="104923" tIns="52461" rIns="104923" bIns="52461" rtlCol="0">
            <a:spAutoFit/>
          </a:bodyPr>
          <a:lstStyle/>
          <a:p>
            <a:pPr algn="ctr"/>
            <a:endParaRPr lang="ru-RU" sz="1600" b="1" dirty="0">
              <a:solidFill>
                <a:srgbClr val="F79646">
                  <a:lumMod val="75000"/>
                </a:srgbClr>
              </a:solidFill>
              <a:latin typeface="Times New Roman" panose="02020603050405020304" pitchFamily="18" charset="0"/>
              <a:cs typeface="Times New Roman" panose="02020603050405020304" pitchFamily="18" charset="0"/>
            </a:endParaRPr>
          </a:p>
          <a:p>
            <a:pPr algn="ctr"/>
            <a:r>
              <a:rPr lang="ru-RU" sz="1400" b="1" dirty="0" smtClean="0">
                <a:solidFill>
                  <a:srgbClr val="0070C0"/>
                </a:solidFill>
                <a:latin typeface="Times New Roman" panose="02020603050405020304" pitchFamily="18" charset="0"/>
                <a:cs typeface="Times New Roman" panose="02020603050405020304" pitchFamily="18" charset="0"/>
              </a:rPr>
              <a:t>На страницах этих сайтов вы можете вместе с детьми изучать правила дорожного движения дома</a:t>
            </a:r>
            <a:endParaRPr lang="ru-RU" sz="1400" b="1" dirty="0">
              <a:solidFill>
                <a:srgbClr val="0070C0"/>
              </a:solidFill>
              <a:latin typeface="Times New Roman" panose="02020603050405020304" pitchFamily="18" charset="0"/>
              <a:cs typeface="Times New Roman" panose="02020603050405020304" pitchFamily="18" charset="0"/>
            </a:endParaRPr>
          </a:p>
        </p:txBody>
      </p:sp>
      <p:sp>
        <p:nvSpPr>
          <p:cNvPr id="10" name="Прямоугольник 9"/>
          <p:cNvSpPr/>
          <p:nvPr/>
        </p:nvSpPr>
        <p:spPr>
          <a:xfrm>
            <a:off x="846779" y="2056335"/>
            <a:ext cx="2931591" cy="872542"/>
          </a:xfrm>
          <a:prstGeom prst="rect">
            <a:avLst/>
          </a:prstGeom>
        </p:spPr>
        <p:txBody>
          <a:bodyPr wrap="square" lIns="104923" tIns="52461" rIns="104923" bIns="52461">
            <a:spAutoFit/>
          </a:bodyPr>
          <a:lstStyle/>
          <a:p>
            <a:pPr algn="ctr">
              <a:tabLst>
                <a:tab pos="1224084" algn="l"/>
              </a:tabLst>
            </a:pPr>
            <a:endParaRPr lang="ru-RU" sz="1600" b="1" i="1" dirty="0">
              <a:solidFill>
                <a:prstClr val="black"/>
              </a:solidFill>
              <a:latin typeface="Times New Roman"/>
              <a:ea typeface="Times New Roman"/>
            </a:endParaRPr>
          </a:p>
          <a:p>
            <a:pPr algn="ctr">
              <a:tabLst>
                <a:tab pos="1224084" algn="l"/>
              </a:tabLst>
            </a:pPr>
            <a:endParaRPr lang="ru-RU" sz="1600" b="1" i="1" dirty="0">
              <a:solidFill>
                <a:prstClr val="black"/>
              </a:solidFill>
              <a:latin typeface="Times New Roman"/>
              <a:ea typeface="Times New Roman"/>
            </a:endParaRPr>
          </a:p>
          <a:p>
            <a:pPr algn="ctr">
              <a:tabLst>
                <a:tab pos="1224084" algn="l"/>
              </a:tabLst>
            </a:pPr>
            <a:endParaRPr lang="ru-RU" sz="1600" b="1" i="1" dirty="0">
              <a:solidFill>
                <a:prstClr val="black"/>
              </a:solidFill>
              <a:latin typeface="Times New Roman"/>
              <a:ea typeface="Times New Roman"/>
            </a:endParaRPr>
          </a:p>
        </p:txBody>
      </p:sp>
      <p:sp>
        <p:nvSpPr>
          <p:cNvPr id="14" name="Овальная выноска 13"/>
          <p:cNvSpPr/>
          <p:nvPr/>
        </p:nvSpPr>
        <p:spPr>
          <a:xfrm>
            <a:off x="1869105" y="1582207"/>
            <a:ext cx="3600400" cy="1346670"/>
          </a:xfrm>
          <a:prstGeom prst="wedgeEllipseCallout">
            <a:avLst>
              <a:gd name="adj1" fmla="val 55906"/>
              <a:gd name="adj2" fmla="val -33474"/>
            </a:avLst>
          </a:prstGeom>
          <a:noFill/>
        </p:spPr>
        <p:style>
          <a:lnRef idx="2">
            <a:schemeClr val="accent1">
              <a:shade val="50000"/>
            </a:schemeClr>
          </a:lnRef>
          <a:fillRef idx="1">
            <a:schemeClr val="accent1"/>
          </a:fillRef>
          <a:effectRef idx="0">
            <a:schemeClr val="accent1"/>
          </a:effectRef>
          <a:fontRef idx="minor">
            <a:schemeClr val="lt1"/>
          </a:fontRef>
        </p:style>
        <p:txBody>
          <a:bodyPr lIns="104923" tIns="52461" rIns="104923" bIns="52461" spcCol="0" rtlCol="0" anchor="ctr"/>
          <a:lstStyle/>
          <a:p>
            <a:pPr algn="ctr"/>
            <a:endParaRPr lang="ru-RU">
              <a:solidFill>
                <a:prstClr val="white"/>
              </a:solidFill>
            </a:endParaRPr>
          </a:p>
        </p:txBody>
      </p:sp>
      <p:sp>
        <p:nvSpPr>
          <p:cNvPr id="5" name="Прямоугольник 4"/>
          <p:cNvSpPr/>
          <p:nvPr/>
        </p:nvSpPr>
        <p:spPr>
          <a:xfrm>
            <a:off x="1116335" y="2928877"/>
            <a:ext cx="1505540" cy="338554"/>
          </a:xfrm>
          <a:prstGeom prst="rect">
            <a:avLst/>
          </a:prstGeom>
        </p:spPr>
        <p:txBody>
          <a:bodyPr wrap="none">
            <a:spAutoFit/>
          </a:bodyPr>
          <a:lstStyle/>
          <a:p>
            <a:pPr algn="ctr"/>
            <a:r>
              <a:rPr lang="en-US" sz="1600" b="1" dirty="0">
                <a:solidFill>
                  <a:srgbClr val="002060"/>
                </a:solidFill>
                <a:latin typeface="Times New Roman" panose="02020603050405020304" pitchFamily="18" charset="0"/>
                <a:cs typeface="Times New Roman" panose="02020603050405020304" pitchFamily="18" charset="0"/>
              </a:rPr>
              <a:t>http://sakla.ru/</a:t>
            </a:r>
            <a:endParaRPr lang="ru-RU" sz="1600" b="1" dirty="0">
              <a:solidFill>
                <a:srgbClr val="002060"/>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762909" y="3215810"/>
            <a:ext cx="2993421" cy="4401205"/>
          </a:xfrm>
          <a:prstGeom prst="rect">
            <a:avLst/>
          </a:prstGeom>
        </p:spPr>
        <p:txBody>
          <a:bodyPr wrap="square">
            <a:spAutoFit/>
          </a:bodyPr>
          <a:lstStyle/>
          <a:p>
            <a:pPr algn="just"/>
            <a:r>
              <a:rPr lang="ru-RU" sz="1400" dirty="0">
                <a:latin typeface="Times New Roman" panose="02020603050405020304" pitchFamily="18" charset="0"/>
                <a:cs typeface="Times New Roman" panose="02020603050405020304" pitchFamily="18" charset="0"/>
              </a:rPr>
              <a:t>О ПОРТАЛЕ</a:t>
            </a:r>
          </a:p>
          <a:p>
            <a:pPr algn="just"/>
            <a:r>
              <a:rPr lang="ru-RU" sz="1400" dirty="0">
                <a:latin typeface="Times New Roman" panose="02020603050405020304" pitchFamily="18" charset="0"/>
                <a:cs typeface="Times New Roman" panose="02020603050405020304" pitchFamily="18" charset="0"/>
              </a:rPr>
              <a:t>Проект «</a:t>
            </a:r>
            <a:r>
              <a:rPr lang="ru-RU" sz="1400" dirty="0" err="1">
                <a:latin typeface="Times New Roman" panose="02020603050405020304" pitchFamily="18" charset="0"/>
                <a:cs typeface="Times New Roman" panose="02020603050405020304" pitchFamily="18" charset="0"/>
              </a:rPr>
              <a:t>Сакла</a:t>
            </a:r>
            <a:r>
              <a:rPr lang="ru-RU" sz="1400" dirty="0">
                <a:latin typeface="Times New Roman" panose="02020603050405020304" pitchFamily="18" charset="0"/>
                <a:cs typeface="Times New Roman" panose="02020603050405020304" pitchFamily="18" charset="0"/>
              </a:rPr>
              <a:t>» направлен на создание уникальной интерактивной детской среды по обучению правилам дорожного движения.</a:t>
            </a:r>
          </a:p>
          <a:p>
            <a:pPr algn="just"/>
            <a:endParaRPr lang="ru-RU" sz="1400" dirty="0">
              <a:latin typeface="Times New Roman" panose="02020603050405020304" pitchFamily="18" charset="0"/>
              <a:cs typeface="Times New Roman" panose="02020603050405020304" pitchFamily="18" charset="0"/>
            </a:endParaRPr>
          </a:p>
          <a:p>
            <a:pPr algn="just"/>
            <a:r>
              <a:rPr lang="ru-RU" sz="1400" dirty="0">
                <a:latin typeface="Times New Roman" panose="02020603050405020304" pitchFamily="18" charset="0"/>
                <a:cs typeface="Times New Roman" panose="02020603050405020304" pitchFamily="18" charset="0"/>
              </a:rPr>
              <a:t>Цель – формирование навыков безопасности у детей от 4 до 11 лет и, как следствие, снижение детского травматизма на дорогах Республики Татарстан и воспитание в будущем законопослушных участников дорожного движения. В рамках проекта ребенок сможет познакомиться с интерактивной обучающей онлайн игрой «Город безопасного детства», мультимедийными обучающими модулями «</a:t>
            </a:r>
            <a:r>
              <a:rPr lang="ru-RU" sz="1400" dirty="0" err="1">
                <a:latin typeface="Times New Roman" panose="02020603050405020304" pitchFamily="18" charset="0"/>
                <a:cs typeface="Times New Roman" panose="02020603050405020304" pitchFamily="18" charset="0"/>
              </a:rPr>
              <a:t>Сакла</a:t>
            </a:r>
            <a:r>
              <a:rPr lang="ru-RU" sz="1400" dirty="0">
                <a:latin typeface="Times New Roman" panose="02020603050405020304" pitchFamily="18" charset="0"/>
                <a:cs typeface="Times New Roman" panose="02020603050405020304" pitchFamily="18" charset="0"/>
              </a:rPr>
              <a:t>» и серией мультфильмов «Дозорные дорог».</a:t>
            </a:r>
          </a:p>
        </p:txBody>
      </p:sp>
      <p:sp>
        <p:nvSpPr>
          <p:cNvPr id="7" name="Прямоугольник 6"/>
          <p:cNvSpPr/>
          <p:nvPr/>
        </p:nvSpPr>
        <p:spPr>
          <a:xfrm>
            <a:off x="4060200" y="3250357"/>
            <a:ext cx="2431948" cy="338554"/>
          </a:xfrm>
          <a:prstGeom prst="rect">
            <a:avLst/>
          </a:prstGeom>
        </p:spPr>
        <p:txBody>
          <a:bodyPr wrap="none">
            <a:spAutoFit/>
          </a:bodyPr>
          <a:lstStyle/>
          <a:p>
            <a:r>
              <a:rPr lang="en-US" sz="1600" b="1" dirty="0">
                <a:solidFill>
                  <a:srgbClr val="002060"/>
                </a:solidFill>
                <a:latin typeface="Times New Roman" panose="02020603050405020304" pitchFamily="18" charset="0"/>
                <a:cs typeface="Times New Roman" panose="02020603050405020304" pitchFamily="18" charset="0"/>
              </a:rPr>
              <a:t>http://www.dddgazeta.ru</a:t>
            </a:r>
            <a:r>
              <a:rPr lang="en-US" sz="1600" b="1" dirty="0">
                <a:latin typeface="Times New Roman" panose="02020603050405020304" pitchFamily="18" charset="0"/>
                <a:cs typeface="Times New Roman" panose="02020603050405020304" pitchFamily="18" charset="0"/>
              </a:rPr>
              <a:t>/</a:t>
            </a:r>
            <a:endParaRPr lang="ru-RU" sz="1600" b="1" dirty="0">
              <a:latin typeface="Times New Roman" panose="02020603050405020304" pitchFamily="18" charset="0"/>
              <a:cs typeface="Times New Roman" panose="02020603050405020304" pitchFamily="18" charset="0"/>
            </a:endParaRPr>
          </a:p>
        </p:txBody>
      </p:sp>
      <p:sp>
        <p:nvSpPr>
          <p:cNvPr id="12" name="Прямоугольник 11"/>
          <p:cNvSpPr/>
          <p:nvPr/>
        </p:nvSpPr>
        <p:spPr>
          <a:xfrm>
            <a:off x="3807280" y="3600475"/>
            <a:ext cx="3069695" cy="3108543"/>
          </a:xfrm>
          <a:prstGeom prst="rect">
            <a:avLst/>
          </a:prstGeom>
        </p:spPr>
        <p:txBody>
          <a:bodyPr wrap="square">
            <a:spAutoFit/>
          </a:bodyPr>
          <a:lstStyle/>
          <a:p>
            <a:pPr algn="just"/>
            <a:r>
              <a:rPr lang="ru-RU" sz="1400" dirty="0">
                <a:latin typeface="Times New Roman" panose="02020603050405020304" pitchFamily="18" charset="0"/>
                <a:cs typeface="Times New Roman" panose="02020603050405020304" pitchFamily="18" charset="0"/>
              </a:rPr>
              <a:t>В Европейском докладе о состоянии безопасности дорожного движения, изданном Всемирной организацией здравоохранения в 2009 г. «Добрая Дорога Детства» приводится в качестве положительного примера организации работы в Российской Федерации по снижению количества дорожно-транспортных травм у детей. В докладе отмечается, что газета - это творческий и доступный инструмент, нацеленный на группу населения, наиболее уязвимую перед ДТП.</a:t>
            </a:r>
          </a:p>
        </p:txBody>
      </p:sp>
      <p:pic>
        <p:nvPicPr>
          <p:cNvPr id="15" name="Рисунок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0311" y="7704931"/>
            <a:ext cx="2592288" cy="2088232"/>
          </a:xfrm>
          <a:prstGeom prst="rect">
            <a:avLst/>
          </a:prstGeom>
        </p:spPr>
      </p:pic>
      <p:pic>
        <p:nvPicPr>
          <p:cNvPr id="16" name="Рисунок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25483" y="6840835"/>
            <a:ext cx="2566665" cy="2376264"/>
          </a:xfrm>
          <a:prstGeom prst="rect">
            <a:avLst/>
          </a:prstGeom>
        </p:spPr>
      </p:pic>
    </p:spTree>
    <p:extLst>
      <p:ext uri="{BB962C8B-B14F-4D97-AF65-F5344CB8AC3E}">
        <p14:creationId xmlns:p14="http://schemas.microsoft.com/office/powerpoint/2010/main" val="14260743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4" y="1"/>
            <a:ext cx="7561262" cy="10808499"/>
          </a:xfrm>
          <a:prstGeom prst="rect">
            <a:avLst/>
          </a:prstGeom>
        </p:spPr>
      </p:pic>
      <p:sp>
        <p:nvSpPr>
          <p:cNvPr id="2" name="Заголовок 1"/>
          <p:cNvSpPr>
            <a:spLocks noGrp="1"/>
          </p:cNvSpPr>
          <p:nvPr>
            <p:ph type="title"/>
          </p:nvPr>
        </p:nvSpPr>
        <p:spPr>
          <a:xfrm>
            <a:off x="477073" y="690223"/>
            <a:ext cx="6212871" cy="1255196"/>
          </a:xfrm>
        </p:spPr>
        <p:txBody>
          <a:bodyPr>
            <a:noAutofit/>
          </a:bodyPr>
          <a:lstStyle/>
          <a:p>
            <a:pPr lvl="0" fontAlgn="base">
              <a:spcAft>
                <a:spcPct val="0"/>
              </a:spcAft>
            </a:pPr>
            <a:r>
              <a:rPr lang="ru-RU" altLang="ru-RU" sz="3700" b="1" i="1" dirty="0">
                <a:solidFill>
                  <a:srgbClr val="002060"/>
                </a:solidFill>
                <a:latin typeface="Monotype Corsiva" panose="03010101010201010101" pitchFamily="66" charset="0"/>
                <a:ea typeface="+mn-ea"/>
                <a:cs typeface="Times New Roman" pitchFamily="18" charset="0"/>
              </a:rPr>
              <a:t>«Творим   вместе с детьми»</a:t>
            </a:r>
            <a:r>
              <a:rPr lang="ru-RU" altLang="ru-RU" sz="3700" i="1" dirty="0">
                <a:solidFill>
                  <a:srgbClr val="002060"/>
                </a:solidFill>
                <a:latin typeface="Monotype Corsiva" panose="03010101010201010101" pitchFamily="66" charset="0"/>
                <a:ea typeface="+mn-ea"/>
                <a:cs typeface="+mn-cs"/>
              </a:rPr>
              <a:t/>
            </a:r>
            <a:br>
              <a:rPr lang="ru-RU" altLang="ru-RU" sz="3700" i="1" dirty="0">
                <a:solidFill>
                  <a:srgbClr val="002060"/>
                </a:solidFill>
                <a:latin typeface="Monotype Corsiva" panose="03010101010201010101" pitchFamily="66" charset="0"/>
                <a:ea typeface="+mn-ea"/>
                <a:cs typeface="+mn-cs"/>
              </a:rPr>
            </a:br>
            <a:endParaRPr lang="ru-RU" sz="3700" dirty="0">
              <a:solidFill>
                <a:srgbClr val="002060"/>
              </a:solidFill>
              <a:latin typeface="Monotype Corsiva" panose="03010101010201010101" pitchFamily="66" charset="0"/>
            </a:endParaRPr>
          </a:p>
        </p:txBody>
      </p:sp>
      <p:sp>
        <p:nvSpPr>
          <p:cNvPr id="3" name="Объект 2"/>
          <p:cNvSpPr>
            <a:spLocks noGrp="1"/>
          </p:cNvSpPr>
          <p:nvPr>
            <p:ph sz="half" idx="1"/>
          </p:nvPr>
        </p:nvSpPr>
        <p:spPr>
          <a:xfrm>
            <a:off x="843124" y="2083358"/>
            <a:ext cx="2874499" cy="7565351"/>
          </a:xfrm>
        </p:spPr>
        <p:txBody>
          <a:bodyPr/>
          <a:lstStyle/>
          <a:p>
            <a:pPr marL="0" indent="0" algn="ctr" fontAlgn="base">
              <a:lnSpc>
                <a:spcPct val="150000"/>
              </a:lnSpc>
              <a:spcBef>
                <a:spcPct val="0"/>
              </a:spcBef>
              <a:spcAft>
                <a:spcPct val="0"/>
              </a:spcAft>
              <a:buNone/>
              <a:defRPr/>
            </a:pPr>
            <a:r>
              <a:rPr lang="ru-RU" sz="1600" dirty="0">
                <a:solidFill>
                  <a:prstClr val="black"/>
                </a:solidFill>
                <a:latin typeface="Times New Roman" pitchFamily="18" charset="0"/>
                <a:cs typeface="Times New Roman" pitchFamily="18" charset="0"/>
              </a:rPr>
              <a:t> </a:t>
            </a:r>
            <a:endParaRPr lang="ru-RU" dirty="0"/>
          </a:p>
        </p:txBody>
      </p:sp>
      <p:sp>
        <p:nvSpPr>
          <p:cNvPr id="5" name="TextBox 4"/>
          <p:cNvSpPr txBox="1"/>
          <p:nvPr/>
        </p:nvSpPr>
        <p:spPr>
          <a:xfrm>
            <a:off x="2259578" y="1296219"/>
            <a:ext cx="3496666" cy="998499"/>
          </a:xfrm>
          <a:prstGeom prst="rect">
            <a:avLst/>
          </a:prstGeom>
          <a:noFill/>
        </p:spPr>
        <p:txBody>
          <a:bodyPr wrap="square" lIns="104923" tIns="52461" rIns="104923" bIns="52461" rtlCol="0">
            <a:spAutoFit/>
          </a:bodyPr>
          <a:lstStyle/>
          <a:p>
            <a:pPr algn="ctr"/>
            <a:endParaRPr lang="ru-RU" sz="1600" b="1" dirty="0">
              <a:solidFill>
                <a:srgbClr val="7030A0"/>
              </a:solidFill>
              <a:latin typeface="Times New Roman" panose="02020603050405020304" pitchFamily="18" charset="0"/>
              <a:cs typeface="Times New Roman" panose="02020603050405020304" pitchFamily="18" charset="0"/>
            </a:endParaRPr>
          </a:p>
          <a:p>
            <a:pPr algn="ctr"/>
            <a:r>
              <a:rPr lang="ru-RU" sz="1400" b="1" dirty="0">
                <a:solidFill>
                  <a:srgbClr val="0070C0"/>
                </a:solidFill>
                <a:latin typeface="Times New Roman" panose="02020603050405020304" pitchFamily="18" charset="0"/>
                <a:cs typeface="Times New Roman" panose="02020603050405020304" pitchFamily="18" charset="0"/>
              </a:rPr>
              <a:t> Предложите детям раскрасить картинки. Только не забудьте объяснить их значение!</a:t>
            </a:r>
          </a:p>
        </p:txBody>
      </p:sp>
      <p:sp>
        <p:nvSpPr>
          <p:cNvPr id="8" name="Овальная выноска 7"/>
          <p:cNvSpPr/>
          <p:nvPr/>
        </p:nvSpPr>
        <p:spPr>
          <a:xfrm>
            <a:off x="2278077" y="1382730"/>
            <a:ext cx="3496666" cy="1019683"/>
          </a:xfrm>
          <a:prstGeom prst="wedgeEllipseCallout">
            <a:avLst>
              <a:gd name="adj1" fmla="val 54927"/>
              <a:gd name="adj2" fmla="val -23840"/>
            </a:avLst>
          </a:prstGeom>
          <a:noFill/>
        </p:spPr>
        <p:style>
          <a:lnRef idx="2">
            <a:schemeClr val="accent1">
              <a:shade val="50000"/>
            </a:schemeClr>
          </a:lnRef>
          <a:fillRef idx="1">
            <a:schemeClr val="accent1"/>
          </a:fillRef>
          <a:effectRef idx="0">
            <a:schemeClr val="accent1"/>
          </a:effectRef>
          <a:fontRef idx="minor">
            <a:schemeClr val="lt1"/>
          </a:fontRef>
        </p:style>
        <p:txBody>
          <a:bodyPr lIns="104923" tIns="52461" rIns="104923" bIns="52461" spcCol="0" rtlCol="0" anchor="ctr"/>
          <a:lstStyle/>
          <a:p>
            <a:pPr algn="ctr"/>
            <a:endParaRPr lang="ru-RU">
              <a:solidFill>
                <a:prstClr val="white"/>
              </a:solidFill>
            </a:endParaRPr>
          </a:p>
        </p:txBody>
      </p:sp>
      <p:pic>
        <p:nvPicPr>
          <p:cNvPr id="4" name="Рисунок 3"/>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t="3701" r="6753" b="14215"/>
          <a:stretch/>
        </p:blipFill>
        <p:spPr>
          <a:xfrm>
            <a:off x="1116335" y="2508654"/>
            <a:ext cx="5248294" cy="3572497"/>
          </a:xfrm>
          <a:prstGeom prst="rect">
            <a:avLst/>
          </a:prstGeom>
          <a:ln>
            <a:noFill/>
          </a:ln>
          <a:effectLst>
            <a:outerShdw blurRad="190500" algn="tl" rotWithShape="0">
              <a:srgbClr val="000000">
                <a:alpha val="70000"/>
              </a:srgbClr>
            </a:outerShdw>
          </a:effectLst>
        </p:spPr>
      </p:pic>
      <p:pic>
        <p:nvPicPr>
          <p:cNvPr id="6" name="Рисунок 5"/>
          <p:cNvPicPr>
            <a:picLocks noChangeAspect="1"/>
          </p:cNvPicPr>
          <p:nvPr/>
        </p:nvPicPr>
        <p:blipFill rotWithShape="1">
          <a:blip r:embed="rId6" cstate="print">
            <a:extLst>
              <a:ext uri="{28A0092B-C50C-407E-A947-70E740481C1C}">
                <a14:useLocalDpi xmlns:a14="http://schemas.microsoft.com/office/drawing/2010/main" val="0"/>
              </a:ext>
            </a:extLst>
          </a:blip>
          <a:srcRect r="3217" b="9438"/>
          <a:stretch/>
        </p:blipFill>
        <p:spPr>
          <a:xfrm>
            <a:off x="1188343" y="6264771"/>
            <a:ext cx="5176286" cy="3516518"/>
          </a:xfrm>
          <a:prstGeom prst="rect">
            <a:avLst/>
          </a:prstGeom>
          <a:ln>
            <a:noFill/>
          </a:ln>
          <a:effectLst>
            <a:outerShdw blurRad="190500" algn="tl" rotWithShape="0">
              <a:srgbClr val="000000">
                <a:alpha val="70000"/>
              </a:srgbClr>
            </a:outerShdw>
          </a:effectLst>
        </p:spPr>
      </p:pic>
      <p:pic>
        <p:nvPicPr>
          <p:cNvPr id="10" name="Рисунок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708267" y="1080195"/>
            <a:ext cx="1312724" cy="1728192"/>
          </a:xfrm>
          <a:prstGeom prst="rect">
            <a:avLst/>
          </a:prstGeom>
        </p:spPr>
      </p:pic>
    </p:spTree>
    <p:extLst>
      <p:ext uri="{BB962C8B-B14F-4D97-AF65-F5344CB8AC3E}">
        <p14:creationId xmlns:p14="http://schemas.microsoft.com/office/powerpoint/2010/main" val="7892869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Объект 19"/>
          <p:cNvPicPr>
            <a:picLocks noGrp="1" noChangeAspect="1"/>
          </p:cNvPicPr>
          <p:nvPr>
            <p:ph sz="half" idx="2"/>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5534" y="-152665"/>
            <a:ext cx="7670847" cy="10954015"/>
          </a:xfrm>
        </p:spPr>
      </p:pic>
      <p:sp>
        <p:nvSpPr>
          <p:cNvPr id="4" name="Заголовок 3"/>
          <p:cNvSpPr>
            <a:spLocks noGrp="1"/>
          </p:cNvSpPr>
          <p:nvPr>
            <p:ph type="title"/>
          </p:nvPr>
        </p:nvSpPr>
        <p:spPr>
          <a:xfrm>
            <a:off x="546621" y="664158"/>
            <a:ext cx="6578255" cy="850595"/>
          </a:xfrm>
        </p:spPr>
        <p:txBody>
          <a:bodyPr>
            <a:normAutofit/>
          </a:bodyPr>
          <a:lstStyle/>
          <a:p>
            <a:r>
              <a:rPr lang="ru-RU" sz="3700" b="1" dirty="0">
                <a:solidFill>
                  <a:srgbClr val="002060"/>
                </a:solidFill>
                <a:latin typeface="Monotype Corsiva" panose="03010101010201010101" pitchFamily="66" charset="0"/>
                <a:cs typeface="Times New Roman" panose="02020603050405020304" pitchFamily="18" charset="0"/>
              </a:rPr>
              <a:t>«Перекресток загадок»</a:t>
            </a:r>
          </a:p>
        </p:txBody>
      </p:sp>
      <p:sp>
        <p:nvSpPr>
          <p:cNvPr id="11" name="Прямоугольник 10"/>
          <p:cNvSpPr/>
          <p:nvPr/>
        </p:nvSpPr>
        <p:spPr>
          <a:xfrm>
            <a:off x="2034004" y="7824177"/>
            <a:ext cx="2540549" cy="363562"/>
          </a:xfrm>
          <a:prstGeom prst="rect">
            <a:avLst/>
          </a:prstGeom>
        </p:spPr>
        <p:txBody>
          <a:bodyPr wrap="square" lIns="104923" tIns="52461" rIns="104923" bIns="52461">
            <a:spAutoFit/>
          </a:bodyPr>
          <a:lstStyle/>
          <a:p>
            <a:pPr fontAlgn="base">
              <a:spcBef>
                <a:spcPct val="0"/>
              </a:spcBef>
              <a:spcAft>
                <a:spcPct val="0"/>
              </a:spcAft>
            </a:pPr>
            <a:r>
              <a:rPr lang="ru-RU" altLang="ru-RU" sz="1600" dirty="0">
                <a:solidFill>
                  <a:prstClr val="black"/>
                </a:solidFill>
                <a:latin typeface="Times New Roman" pitchFamily="18" charset="0"/>
                <a:cs typeface="Times New Roman" pitchFamily="18" charset="0"/>
              </a:rPr>
              <a:t> </a:t>
            </a:r>
            <a:endParaRPr lang="ru-RU" dirty="0">
              <a:solidFill>
                <a:prstClr val="black"/>
              </a:solidFill>
            </a:endParaRPr>
          </a:p>
        </p:txBody>
      </p:sp>
      <p:sp>
        <p:nvSpPr>
          <p:cNvPr id="18" name="Объект 17"/>
          <p:cNvSpPr>
            <a:spLocks noGrp="1"/>
          </p:cNvSpPr>
          <p:nvPr>
            <p:ph sz="half" idx="1"/>
          </p:nvPr>
        </p:nvSpPr>
        <p:spPr>
          <a:xfrm>
            <a:off x="962209" y="1344917"/>
            <a:ext cx="3612344" cy="8478849"/>
          </a:xfrm>
        </p:spPr>
        <p:txBody>
          <a:bodyPr>
            <a:normAutofit/>
          </a:bodyPr>
          <a:lstStyle/>
          <a:p>
            <a:pPr marL="0" indent="0">
              <a:lnSpc>
                <a:spcPct val="150000"/>
              </a:lnSpc>
              <a:buNone/>
            </a:pPr>
            <a:endParaRPr lang="ru-RU" sz="1600" dirty="0">
              <a:latin typeface="Times New Roman"/>
              <a:ea typeface="Times New Roman"/>
            </a:endParaRPr>
          </a:p>
          <a:p>
            <a:pPr marL="0" indent="0">
              <a:lnSpc>
                <a:spcPct val="150000"/>
              </a:lnSpc>
              <a:buNone/>
            </a:pPr>
            <a:endParaRPr lang="ru-RU" sz="1600" dirty="0">
              <a:latin typeface="Times New Roman"/>
              <a:ea typeface="Times New Roman"/>
            </a:endParaRPr>
          </a:p>
          <a:p>
            <a:pPr marL="0" indent="0">
              <a:lnSpc>
                <a:spcPct val="150000"/>
              </a:lnSpc>
              <a:buNone/>
            </a:pPr>
            <a:endParaRPr lang="ru-RU" sz="1500" dirty="0">
              <a:latin typeface="Times New Roman" panose="02020603050405020304" pitchFamily="18" charset="0"/>
              <a:cs typeface="Times New Roman" panose="02020603050405020304" pitchFamily="18" charset="0"/>
            </a:endParaRPr>
          </a:p>
          <a:p>
            <a:pPr marL="0" indent="0">
              <a:lnSpc>
                <a:spcPct val="150000"/>
              </a:lnSpc>
              <a:buNone/>
            </a:pPr>
            <a:endParaRPr lang="ru-RU" sz="1700" dirty="0">
              <a:latin typeface="Times New Roman"/>
              <a:ea typeface="Times New Roman"/>
            </a:endParaRPr>
          </a:p>
          <a:p>
            <a:pPr marL="0" indent="0">
              <a:buNone/>
            </a:pPr>
            <a:endParaRPr lang="ru-RU" sz="1600" dirty="0">
              <a:latin typeface="Times New Roman" panose="02020603050405020304" pitchFamily="18" charset="0"/>
              <a:cs typeface="Times New Roman" panose="02020603050405020304" pitchFamily="18" charset="0"/>
            </a:endParaRPr>
          </a:p>
        </p:txBody>
      </p:sp>
      <p:sp>
        <p:nvSpPr>
          <p:cNvPr id="2" name="TextBox 1"/>
          <p:cNvSpPr txBox="1"/>
          <p:nvPr/>
        </p:nvSpPr>
        <p:spPr>
          <a:xfrm>
            <a:off x="1908424" y="1190571"/>
            <a:ext cx="4400012" cy="799829"/>
          </a:xfrm>
          <a:prstGeom prst="rect">
            <a:avLst/>
          </a:prstGeom>
          <a:noFill/>
        </p:spPr>
        <p:txBody>
          <a:bodyPr wrap="square" lIns="104923" tIns="52461" rIns="104923" bIns="52461" rtlCol="0">
            <a:spAutoFit/>
          </a:bodyPr>
          <a:lstStyle/>
          <a:p>
            <a:pPr algn="ctr"/>
            <a:endParaRPr lang="ru-RU" sz="1600" b="1" dirty="0">
              <a:solidFill>
                <a:srgbClr val="FF0000"/>
              </a:solidFill>
              <a:latin typeface="Times New Roman" panose="02020603050405020304" pitchFamily="18" charset="0"/>
              <a:cs typeface="Times New Roman" panose="02020603050405020304" pitchFamily="18" charset="0"/>
            </a:endParaRPr>
          </a:p>
          <a:p>
            <a:pPr algn="ctr"/>
            <a:r>
              <a:rPr lang="ru-RU" sz="1400" b="1" dirty="0">
                <a:solidFill>
                  <a:srgbClr val="0070C0"/>
                </a:solidFill>
                <a:latin typeface="Times New Roman" panose="02020603050405020304" pitchFamily="18" charset="0"/>
                <a:cs typeface="Times New Roman" panose="02020603050405020304" pitchFamily="18" charset="0"/>
              </a:rPr>
              <a:t>А, теперь, ребята, я  вам загадаю загадки, </a:t>
            </a:r>
          </a:p>
          <a:p>
            <a:pPr algn="ctr"/>
            <a:r>
              <a:rPr lang="ru-RU" sz="1400" b="1" dirty="0">
                <a:solidFill>
                  <a:srgbClr val="0070C0"/>
                </a:solidFill>
                <a:latin typeface="Times New Roman" panose="02020603050405020304" pitchFamily="18" charset="0"/>
                <a:cs typeface="Times New Roman" panose="02020603050405020304" pitchFamily="18" charset="0"/>
              </a:rPr>
              <a:t>а вы их отгадайте!</a:t>
            </a:r>
          </a:p>
        </p:txBody>
      </p:sp>
      <p:sp>
        <p:nvSpPr>
          <p:cNvPr id="3" name="Прямоугольник 2"/>
          <p:cNvSpPr/>
          <p:nvPr/>
        </p:nvSpPr>
        <p:spPr>
          <a:xfrm>
            <a:off x="922514" y="7442102"/>
            <a:ext cx="3016902" cy="475279"/>
          </a:xfrm>
          <a:prstGeom prst="rect">
            <a:avLst/>
          </a:prstGeom>
        </p:spPr>
        <p:txBody>
          <a:bodyPr wrap="square" lIns="104923" tIns="52461" rIns="104923" bIns="52461">
            <a:spAutoFit/>
          </a:bodyPr>
          <a:lstStyle/>
          <a:p>
            <a:pPr>
              <a:lnSpc>
                <a:spcPct val="150000"/>
              </a:lnSpc>
              <a:tabLst>
                <a:tab pos="1125718" algn="l"/>
              </a:tabLst>
            </a:pPr>
            <a:endParaRPr lang="ru-RU" sz="1600" dirty="0">
              <a:solidFill>
                <a:srgbClr val="0070C0"/>
              </a:solidFill>
            </a:endParaRPr>
          </a:p>
        </p:txBody>
      </p:sp>
      <p:sp>
        <p:nvSpPr>
          <p:cNvPr id="5" name="Овальная выноска 4"/>
          <p:cNvSpPr/>
          <p:nvPr/>
        </p:nvSpPr>
        <p:spPr>
          <a:xfrm>
            <a:off x="2196456" y="1344917"/>
            <a:ext cx="3744851" cy="626285"/>
          </a:xfrm>
          <a:prstGeom prst="wedgeEllipseCallout">
            <a:avLst>
              <a:gd name="adj1" fmla="val 55093"/>
              <a:gd name="adj2" fmla="val -42795"/>
            </a:avLst>
          </a:prstGeom>
          <a:noFill/>
        </p:spPr>
        <p:style>
          <a:lnRef idx="2">
            <a:schemeClr val="accent1">
              <a:shade val="50000"/>
            </a:schemeClr>
          </a:lnRef>
          <a:fillRef idx="1">
            <a:schemeClr val="accent1"/>
          </a:fillRef>
          <a:effectRef idx="0">
            <a:schemeClr val="accent1"/>
          </a:effectRef>
          <a:fontRef idx="minor">
            <a:schemeClr val="lt1"/>
          </a:fontRef>
        </p:style>
        <p:txBody>
          <a:bodyPr lIns="104923" tIns="52461" rIns="104923" bIns="52461" spcCol="0" rtlCol="0" anchor="ctr"/>
          <a:lstStyle/>
          <a:p>
            <a:pPr algn="ctr"/>
            <a:endParaRPr lang="ru-RU">
              <a:solidFill>
                <a:prstClr val="white"/>
              </a:solidFill>
            </a:endParaRPr>
          </a:p>
        </p:txBody>
      </p:sp>
      <p:pic>
        <p:nvPicPr>
          <p:cNvPr id="14" name="Рисунок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24847" y="720155"/>
            <a:ext cx="1430893" cy="2043708"/>
          </a:xfrm>
          <a:prstGeom prst="rect">
            <a:avLst/>
          </a:prstGeom>
        </p:spPr>
      </p:pic>
      <p:pic>
        <p:nvPicPr>
          <p:cNvPr id="6" name="Рисунок 5"/>
          <p:cNvPicPr>
            <a:picLocks noChangeAspect="1"/>
          </p:cNvPicPr>
          <p:nvPr/>
        </p:nvPicPr>
        <p:blipFill rotWithShape="1">
          <a:blip r:embed="rId5">
            <a:extLst>
              <a:ext uri="{BEBA8EAE-BF5A-486C-A8C5-ECC9F3942E4B}">
                <a14:imgProps xmlns:a14="http://schemas.microsoft.com/office/drawing/2010/main">
                  <a14:imgLayer r:embed="rId6">
                    <a14:imgEffect>
                      <a14:sharpenSoften amount="25000"/>
                    </a14:imgEffect>
                  </a14:imgLayer>
                </a14:imgProps>
              </a:ext>
              <a:ext uri="{28A0092B-C50C-407E-A947-70E740481C1C}">
                <a14:useLocalDpi xmlns:a14="http://schemas.microsoft.com/office/drawing/2010/main" val="0"/>
              </a:ext>
            </a:extLst>
          </a:blip>
          <a:srcRect t="4694" r="4929"/>
          <a:stretch/>
        </p:blipFill>
        <p:spPr>
          <a:xfrm>
            <a:off x="1081298" y="2763863"/>
            <a:ext cx="5358995" cy="6804725"/>
          </a:xfrm>
          <a:prstGeom prst="rect">
            <a:avLst/>
          </a:prstGeom>
          <a:ln>
            <a:noFill/>
          </a:ln>
          <a:effectLst>
            <a:softEdge rad="112500"/>
          </a:effectLst>
        </p:spPr>
      </p:pic>
    </p:spTree>
    <p:extLst>
      <p:ext uri="{BB962C8B-B14F-4D97-AF65-F5344CB8AC3E}">
        <p14:creationId xmlns:p14="http://schemas.microsoft.com/office/powerpoint/2010/main" val="42726053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sz="half" idx="1"/>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 y="-31761"/>
            <a:ext cx="7561263" cy="10967248"/>
          </a:xfrm>
        </p:spPr>
      </p:pic>
      <p:sp>
        <p:nvSpPr>
          <p:cNvPr id="2" name="Заголовок 1"/>
          <p:cNvSpPr>
            <a:spLocks noGrp="1"/>
          </p:cNvSpPr>
          <p:nvPr>
            <p:ph type="title"/>
          </p:nvPr>
        </p:nvSpPr>
        <p:spPr>
          <a:xfrm>
            <a:off x="1001906" y="761074"/>
            <a:ext cx="5081098" cy="850595"/>
          </a:xfrm>
        </p:spPr>
        <p:txBody>
          <a:bodyPr>
            <a:normAutofit/>
          </a:bodyPr>
          <a:lstStyle/>
          <a:p>
            <a:r>
              <a:rPr lang="ru-RU" sz="3700" b="1" dirty="0">
                <a:solidFill>
                  <a:srgbClr val="002060"/>
                </a:solidFill>
                <a:latin typeface="Monotype Corsiva" panose="03010101010201010101" pitchFamily="66" charset="0"/>
                <a:cs typeface="Times New Roman" panose="02020603050405020304" pitchFamily="18" charset="0"/>
              </a:rPr>
              <a:t>«Поэтическая страничка»</a:t>
            </a:r>
          </a:p>
        </p:txBody>
      </p:sp>
      <p:pic>
        <p:nvPicPr>
          <p:cNvPr id="9" name="Рисунок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76427" y="592392"/>
            <a:ext cx="1366445" cy="1916760"/>
          </a:xfrm>
          <a:prstGeom prst="rect">
            <a:avLst/>
          </a:prstGeom>
        </p:spPr>
      </p:pic>
      <p:sp>
        <p:nvSpPr>
          <p:cNvPr id="3" name="TextBox 2"/>
          <p:cNvSpPr txBox="1"/>
          <p:nvPr/>
        </p:nvSpPr>
        <p:spPr>
          <a:xfrm>
            <a:off x="2113393" y="1788367"/>
            <a:ext cx="3334472" cy="545337"/>
          </a:xfrm>
          <a:prstGeom prst="rect">
            <a:avLst/>
          </a:prstGeom>
          <a:noFill/>
        </p:spPr>
        <p:txBody>
          <a:bodyPr wrap="square" lIns="104923" tIns="52461" rIns="104923" bIns="52461" rtlCol="0">
            <a:spAutoFit/>
          </a:bodyPr>
          <a:lstStyle/>
          <a:p>
            <a:pPr algn="ctr"/>
            <a:r>
              <a:rPr lang="ru-RU" sz="1400" b="1" dirty="0">
                <a:solidFill>
                  <a:srgbClr val="0070C0"/>
                </a:solidFill>
                <a:latin typeface="Times New Roman" panose="02020603050405020304" pitchFamily="18" charset="0"/>
                <a:cs typeface="Times New Roman" panose="02020603050405020304" pitchFamily="18" charset="0"/>
              </a:rPr>
              <a:t>А это стихи, которые сочинили наши воспитатели</a:t>
            </a:r>
          </a:p>
        </p:txBody>
      </p:sp>
      <p:sp>
        <p:nvSpPr>
          <p:cNvPr id="6" name="Овальная выноска 5"/>
          <p:cNvSpPr/>
          <p:nvPr/>
        </p:nvSpPr>
        <p:spPr>
          <a:xfrm>
            <a:off x="2113393" y="1593209"/>
            <a:ext cx="3309760" cy="935654"/>
          </a:xfrm>
          <a:prstGeom prst="wedgeEllipseCallout">
            <a:avLst>
              <a:gd name="adj1" fmla="val 64923"/>
              <a:gd name="adj2" fmla="val -46042"/>
            </a:avLst>
          </a:prstGeom>
          <a:noFill/>
        </p:spPr>
        <p:style>
          <a:lnRef idx="2">
            <a:schemeClr val="accent1">
              <a:shade val="50000"/>
            </a:schemeClr>
          </a:lnRef>
          <a:fillRef idx="1">
            <a:schemeClr val="accent1"/>
          </a:fillRef>
          <a:effectRef idx="0">
            <a:schemeClr val="accent1"/>
          </a:effectRef>
          <a:fontRef idx="minor">
            <a:schemeClr val="lt1"/>
          </a:fontRef>
        </p:style>
        <p:txBody>
          <a:bodyPr lIns="104923" tIns="52461" rIns="104923" bIns="52461" spcCol="0" rtlCol="0" anchor="ctr"/>
          <a:lstStyle/>
          <a:p>
            <a:pPr algn="ctr"/>
            <a:endParaRPr lang="ru-RU">
              <a:solidFill>
                <a:prstClr val="white"/>
              </a:solidFill>
            </a:endParaRPr>
          </a:p>
        </p:txBody>
      </p:sp>
      <p:sp>
        <p:nvSpPr>
          <p:cNvPr id="11" name="Прямоугольник 10"/>
          <p:cNvSpPr/>
          <p:nvPr/>
        </p:nvSpPr>
        <p:spPr>
          <a:xfrm>
            <a:off x="1001906" y="2509153"/>
            <a:ext cx="5636843" cy="363562"/>
          </a:xfrm>
          <a:prstGeom prst="rect">
            <a:avLst/>
          </a:prstGeom>
        </p:spPr>
        <p:txBody>
          <a:bodyPr wrap="square" lIns="104927" tIns="52464" rIns="104927" bIns="52464">
            <a:spAutoFit/>
          </a:bodyPr>
          <a:lstStyle/>
          <a:p>
            <a:r>
              <a:rPr lang="ru-RU" sz="1600" dirty="0">
                <a:solidFill>
                  <a:prstClr val="black"/>
                </a:solidFill>
                <a:latin typeface="Times New Roman" panose="02020603050405020304" pitchFamily="18" charset="0"/>
                <a:cs typeface="Times New Roman" panose="02020603050405020304" pitchFamily="18" charset="0"/>
              </a:rPr>
              <a:t>                                       </a:t>
            </a:r>
          </a:p>
        </p:txBody>
      </p:sp>
      <p:sp>
        <p:nvSpPr>
          <p:cNvPr id="14" name="Прямоугольник 13"/>
          <p:cNvSpPr/>
          <p:nvPr/>
        </p:nvSpPr>
        <p:spPr>
          <a:xfrm>
            <a:off x="967690" y="2872714"/>
            <a:ext cx="3130511" cy="2145011"/>
          </a:xfrm>
          <a:prstGeom prst="rect">
            <a:avLst/>
          </a:prstGeom>
        </p:spPr>
        <p:txBody>
          <a:bodyPr wrap="square" lIns="104927" tIns="52464" rIns="104927" bIns="52464">
            <a:spAutoFit/>
          </a:bodyPr>
          <a:lstStyle/>
          <a:p>
            <a:pPr algn="ctr"/>
            <a:r>
              <a:rPr lang="ru-RU" sz="1600" b="1" dirty="0">
                <a:solidFill>
                  <a:srgbClr val="002060"/>
                </a:solidFill>
                <a:latin typeface="Times New Roman" panose="02020603050405020304" pitchFamily="18" charset="0"/>
                <a:cs typeface="Times New Roman" panose="02020603050405020304" pitchFamily="18" charset="0"/>
              </a:rPr>
              <a:t>«Дети»</a:t>
            </a:r>
          </a:p>
          <a:p>
            <a:pPr algn="just"/>
            <a:r>
              <a:rPr lang="ru-RU" sz="1600" dirty="0">
                <a:latin typeface="Times New Roman" panose="02020603050405020304" pitchFamily="18" charset="0"/>
                <a:cs typeface="Times New Roman" panose="02020603050405020304" pitchFamily="18" charset="0"/>
              </a:rPr>
              <a:t>Возле школы и детсада,</a:t>
            </a:r>
          </a:p>
          <a:p>
            <a:pPr algn="just"/>
            <a:r>
              <a:rPr lang="ru-RU" sz="1600" dirty="0">
                <a:latin typeface="Times New Roman" panose="02020603050405020304" pitchFamily="18" charset="0"/>
                <a:cs typeface="Times New Roman" panose="02020603050405020304" pitchFamily="18" charset="0"/>
              </a:rPr>
              <a:t>Возле парка и спортзала</a:t>
            </a:r>
          </a:p>
          <a:p>
            <a:pPr algn="just"/>
            <a:r>
              <a:rPr lang="ru-RU" sz="1600" dirty="0">
                <a:latin typeface="Times New Roman" panose="02020603050405020304" pitchFamily="18" charset="0"/>
                <a:cs typeface="Times New Roman" panose="02020603050405020304" pitchFamily="18" charset="0"/>
              </a:rPr>
              <a:t>Знак стоит тревожный: </a:t>
            </a:r>
            <a:r>
              <a:rPr lang="ru-RU" sz="1600" dirty="0" smtClean="0">
                <a:latin typeface="Times New Roman" panose="02020603050405020304" pitchFamily="18" charset="0"/>
                <a:cs typeface="Times New Roman" panose="02020603050405020304" pitchFamily="18" charset="0"/>
              </a:rPr>
              <a:t>«Дети!» -</a:t>
            </a:r>
            <a:endParaRPr lang="ru-RU" sz="1600" dirty="0">
              <a:latin typeface="Times New Roman" panose="02020603050405020304" pitchFamily="18" charset="0"/>
              <a:cs typeface="Times New Roman" panose="02020603050405020304" pitchFamily="18" charset="0"/>
            </a:endParaRPr>
          </a:p>
          <a:p>
            <a:pPr algn="just"/>
            <a:r>
              <a:rPr lang="ru-RU" sz="1600" dirty="0">
                <a:latin typeface="Times New Roman" panose="02020603050405020304" pitchFamily="18" charset="0"/>
                <a:cs typeface="Times New Roman" panose="02020603050405020304" pitchFamily="18" charset="0"/>
              </a:rPr>
              <a:t>Он важнее всех на свете!</a:t>
            </a:r>
          </a:p>
          <a:p>
            <a:pPr algn="just"/>
            <a:r>
              <a:rPr lang="ru-RU" sz="1600" dirty="0">
                <a:latin typeface="Times New Roman" panose="02020603050405020304" pitchFamily="18" charset="0"/>
                <a:cs typeface="Times New Roman" panose="02020603050405020304" pitchFamily="18" charset="0"/>
              </a:rPr>
              <a:t>Обратите внимание, водители,</a:t>
            </a:r>
          </a:p>
          <a:p>
            <a:pPr algn="just"/>
            <a:r>
              <a:rPr lang="ru-RU" sz="1600" dirty="0">
                <a:latin typeface="Times New Roman" panose="02020603050405020304" pitchFamily="18" charset="0"/>
                <a:cs typeface="Times New Roman" panose="02020603050405020304" pitchFamily="18" charset="0"/>
              </a:rPr>
              <a:t>Чтоб не плакали горько родители! (Каримова Г.Н.)</a:t>
            </a:r>
          </a:p>
        </p:txBody>
      </p:sp>
      <p:sp>
        <p:nvSpPr>
          <p:cNvPr id="15" name="Прямоугольник 14"/>
          <p:cNvSpPr/>
          <p:nvPr/>
        </p:nvSpPr>
        <p:spPr>
          <a:xfrm>
            <a:off x="967690" y="5400675"/>
            <a:ext cx="3448079" cy="4291714"/>
          </a:xfrm>
          <a:prstGeom prst="rect">
            <a:avLst/>
          </a:prstGeom>
        </p:spPr>
        <p:txBody>
          <a:bodyPr wrap="square" lIns="104927" tIns="52464" rIns="104927" bIns="52464">
            <a:spAutoFit/>
          </a:bodyPr>
          <a:lstStyle/>
          <a:p>
            <a:pPr algn="ctr"/>
            <a:r>
              <a:rPr lang="ru-RU" sz="1600" b="1" dirty="0">
                <a:solidFill>
                  <a:srgbClr val="002060"/>
                </a:solidFill>
                <a:latin typeface="Times New Roman" panose="02020603050405020304" pitchFamily="18" charset="0"/>
                <a:cs typeface="Times New Roman" panose="02020603050405020304" pitchFamily="18" charset="0"/>
              </a:rPr>
              <a:t>«Дорожные ловушки»</a:t>
            </a:r>
          </a:p>
          <a:p>
            <a:pPr algn="just"/>
            <a:r>
              <a:rPr lang="ru-RU" sz="1600" dirty="0">
                <a:latin typeface="Times New Roman" panose="02020603050405020304" pitchFamily="18" charset="0"/>
                <a:cs typeface="Times New Roman" panose="02020603050405020304" pitchFamily="18" charset="0"/>
              </a:rPr>
              <a:t>Внимание, школьник! Вниманье, родитель!</a:t>
            </a:r>
          </a:p>
          <a:p>
            <a:pPr algn="just"/>
            <a:r>
              <a:rPr lang="ru-RU" sz="1600" dirty="0">
                <a:latin typeface="Times New Roman" panose="02020603050405020304" pitchFamily="18" charset="0"/>
                <a:cs typeface="Times New Roman" panose="02020603050405020304" pitchFamily="18" charset="0"/>
              </a:rPr>
              <a:t>Внимание, пассажир и водитель!</a:t>
            </a:r>
          </a:p>
          <a:p>
            <a:pPr algn="just"/>
            <a:r>
              <a:rPr lang="ru-RU" sz="1600" dirty="0">
                <a:latin typeface="Times New Roman" panose="02020603050405020304" pitchFamily="18" charset="0"/>
                <a:cs typeface="Times New Roman" panose="02020603050405020304" pitchFamily="18" charset="0"/>
              </a:rPr>
              <a:t>Следи за дорогой, и спрячь телефон,</a:t>
            </a:r>
          </a:p>
          <a:p>
            <a:pPr algn="just"/>
            <a:r>
              <a:rPr lang="ru-RU" sz="1600" dirty="0">
                <a:latin typeface="Times New Roman" panose="02020603050405020304" pitchFamily="18" charset="0"/>
                <a:cs typeface="Times New Roman" panose="02020603050405020304" pitchFamily="18" charset="0"/>
              </a:rPr>
              <a:t>Сними капюшон и закрой большой зонт.</a:t>
            </a:r>
          </a:p>
          <a:p>
            <a:pPr algn="just"/>
            <a:r>
              <a:rPr lang="ru-RU" sz="1600" dirty="0">
                <a:latin typeface="Times New Roman" panose="02020603050405020304" pitchFamily="18" charset="0"/>
                <a:cs typeface="Times New Roman" panose="02020603050405020304" pitchFamily="18" charset="0"/>
              </a:rPr>
              <a:t>Наушники с плеером – тоже угрозы,</a:t>
            </a:r>
          </a:p>
          <a:p>
            <a:pPr algn="just"/>
            <a:r>
              <a:rPr lang="ru-RU" sz="1600" dirty="0">
                <a:latin typeface="Times New Roman" panose="02020603050405020304" pitchFamily="18" charset="0"/>
                <a:cs typeface="Times New Roman" panose="02020603050405020304" pitchFamily="18" charset="0"/>
              </a:rPr>
              <a:t>Автобус стоящий, кусты и сугробы…</a:t>
            </a:r>
          </a:p>
          <a:p>
            <a:pPr algn="just"/>
            <a:r>
              <a:rPr lang="ru-RU" sz="1600" dirty="0">
                <a:latin typeface="Times New Roman" panose="02020603050405020304" pitchFamily="18" charset="0"/>
                <a:cs typeface="Times New Roman" panose="02020603050405020304" pitchFamily="18" charset="0"/>
              </a:rPr>
              <a:t>Ловушки дорожные – их вовсе немало.</a:t>
            </a:r>
          </a:p>
          <a:p>
            <a:pPr algn="just"/>
            <a:r>
              <a:rPr lang="ru-RU" sz="1600" dirty="0">
                <a:latin typeface="Times New Roman" panose="02020603050405020304" pitchFamily="18" charset="0"/>
                <a:cs typeface="Times New Roman" panose="02020603050405020304" pitchFamily="18" charset="0"/>
              </a:rPr>
              <a:t>Знать их назубок, чтоб аварий не стало!</a:t>
            </a:r>
          </a:p>
          <a:p>
            <a:pPr algn="just"/>
            <a:r>
              <a:rPr lang="ru-RU" sz="1600" dirty="0">
                <a:latin typeface="Times New Roman" panose="02020603050405020304" pitchFamily="18" charset="0"/>
                <a:cs typeface="Times New Roman" panose="02020603050405020304" pitchFamily="18" charset="0"/>
              </a:rPr>
              <a:t>А лучше всего и надежней всегда</a:t>
            </a:r>
          </a:p>
          <a:p>
            <a:pPr algn="just"/>
            <a:r>
              <a:rPr lang="ru-RU" sz="1600" dirty="0">
                <a:latin typeface="Times New Roman" panose="02020603050405020304" pitchFamily="18" charset="0"/>
                <a:cs typeface="Times New Roman" panose="02020603050405020304" pitchFamily="18" charset="0"/>
              </a:rPr>
              <a:t>По правилам жить, и минует беда!</a:t>
            </a:r>
          </a:p>
          <a:p>
            <a:pPr algn="just"/>
            <a:r>
              <a:rPr lang="ru-RU" sz="1600" dirty="0">
                <a:latin typeface="Times New Roman" panose="02020603050405020304" pitchFamily="18" charset="0"/>
                <a:cs typeface="Times New Roman" panose="02020603050405020304" pitchFamily="18" charset="0"/>
              </a:rPr>
              <a:t>(Галимова Л.Р.)</a:t>
            </a:r>
          </a:p>
        </p:txBody>
      </p:sp>
      <p:pic>
        <p:nvPicPr>
          <p:cNvPr id="16" name="Рисунок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99975" y="2872714"/>
            <a:ext cx="2246356" cy="1780966"/>
          </a:xfrm>
          <a:prstGeom prst="rect">
            <a:avLst/>
          </a:prstGeom>
        </p:spPr>
      </p:pic>
      <p:pic>
        <p:nvPicPr>
          <p:cNvPr id="17" name="Рисунок 16"/>
          <p:cNvPicPr>
            <a:picLocks noChangeAspect="1"/>
          </p:cNvPicPr>
          <p:nvPr/>
        </p:nvPicPr>
        <p:blipFill rotWithShape="1">
          <a:blip r:embed="rId6">
            <a:extLst>
              <a:ext uri="{28A0092B-C50C-407E-A947-70E740481C1C}">
                <a14:useLocalDpi xmlns:a14="http://schemas.microsoft.com/office/drawing/2010/main" val="0"/>
              </a:ext>
            </a:extLst>
          </a:blip>
          <a:srcRect l="10370" t="20371" r="9630" b="12187"/>
          <a:stretch/>
        </p:blipFill>
        <p:spPr>
          <a:xfrm>
            <a:off x="4415770" y="6023371"/>
            <a:ext cx="2222979" cy="2935559"/>
          </a:xfrm>
          <a:prstGeom prst="rect">
            <a:avLst/>
          </a:prstGeom>
        </p:spPr>
      </p:pic>
    </p:spTree>
    <p:extLst>
      <p:ext uri="{BB962C8B-B14F-4D97-AF65-F5344CB8AC3E}">
        <p14:creationId xmlns:p14="http://schemas.microsoft.com/office/powerpoint/2010/main" val="177174192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5" y="-125261"/>
            <a:ext cx="7561262" cy="10968541"/>
          </a:xfrm>
          <a:prstGeom prst="rect">
            <a:avLst/>
          </a:prstGeom>
        </p:spPr>
      </p:pic>
      <p:sp>
        <p:nvSpPr>
          <p:cNvPr id="2057" name="Прямоугольник 15"/>
          <p:cNvSpPr>
            <a:spLocks noChangeArrowheads="1"/>
          </p:cNvSpPr>
          <p:nvPr/>
        </p:nvSpPr>
        <p:spPr bwMode="auto">
          <a:xfrm>
            <a:off x="843121" y="3456057"/>
            <a:ext cx="2779326" cy="618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600" dirty="0">
                <a:solidFill>
                  <a:prstClr val="black"/>
                </a:solidFill>
                <a:latin typeface="Times New Roman" pitchFamily="18" charset="0"/>
                <a:cs typeface="Times New Roman" pitchFamily="18" charset="0"/>
              </a:rPr>
              <a:t/>
            </a:r>
            <a:br>
              <a:rPr lang="ru-RU" altLang="ru-RU" sz="1600" dirty="0">
                <a:solidFill>
                  <a:prstClr val="black"/>
                </a:solidFill>
                <a:latin typeface="Times New Roman" pitchFamily="18" charset="0"/>
                <a:cs typeface="Times New Roman" pitchFamily="18" charset="0"/>
              </a:rPr>
            </a:br>
            <a:endParaRPr lang="ru-RU" altLang="ru-RU" sz="1600" dirty="0">
              <a:solidFill>
                <a:prstClr val="black"/>
              </a:solidFill>
              <a:latin typeface="Arial" charset="0"/>
            </a:endParaRPr>
          </a:p>
        </p:txBody>
      </p:sp>
      <p:sp>
        <p:nvSpPr>
          <p:cNvPr id="2058" name="Прямоугольник 3"/>
          <p:cNvSpPr>
            <a:spLocks noChangeArrowheads="1"/>
          </p:cNvSpPr>
          <p:nvPr/>
        </p:nvSpPr>
        <p:spPr bwMode="auto">
          <a:xfrm>
            <a:off x="4018671" y="3019127"/>
            <a:ext cx="3542592" cy="436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2100">
                <a:solidFill>
                  <a:prstClr val="black"/>
                </a:solidFill>
                <a:latin typeface="Arial" charset="0"/>
              </a:rPr>
              <a:t> </a:t>
            </a:r>
            <a:r>
              <a:rPr lang="ru-RU" altLang="ru-RU" sz="1600">
                <a:solidFill>
                  <a:prstClr val="black"/>
                </a:solidFill>
                <a:latin typeface="Times New Roman" pitchFamily="18" charset="0"/>
                <a:cs typeface="Times New Roman" pitchFamily="18" charset="0"/>
              </a:rPr>
              <a:t> </a:t>
            </a:r>
          </a:p>
        </p:txBody>
      </p:sp>
      <p:pic>
        <p:nvPicPr>
          <p:cNvPr id="2069" name="Рисунок 1"/>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18609" y="824500"/>
            <a:ext cx="1531481" cy="1326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Заголовок 1"/>
          <p:cNvSpPr>
            <a:spLocks noGrp="1"/>
          </p:cNvSpPr>
          <p:nvPr>
            <p:ph type="title"/>
          </p:nvPr>
        </p:nvSpPr>
        <p:spPr/>
        <p:txBody>
          <a:bodyPr>
            <a:normAutofit/>
          </a:bodyPr>
          <a:lstStyle/>
          <a:p>
            <a:r>
              <a:rPr lang="ru-RU" sz="3700" b="1" dirty="0">
                <a:solidFill>
                  <a:srgbClr val="002060"/>
                </a:solidFill>
                <a:latin typeface="Monotype Corsiva" panose="03010101010201010101" pitchFamily="66" charset="0"/>
              </a:rPr>
              <a:t>«Советы родителям»</a:t>
            </a:r>
          </a:p>
        </p:txBody>
      </p:sp>
      <p:sp>
        <p:nvSpPr>
          <p:cNvPr id="10" name="Объект 9"/>
          <p:cNvSpPr>
            <a:spLocks noGrp="1"/>
          </p:cNvSpPr>
          <p:nvPr>
            <p:ph sz="half" idx="1"/>
          </p:nvPr>
        </p:nvSpPr>
        <p:spPr>
          <a:xfrm>
            <a:off x="787302" y="2765738"/>
            <a:ext cx="2955829" cy="7128391"/>
          </a:xfrm>
        </p:spPr>
        <p:txBody>
          <a:bodyPr>
            <a:normAutofit/>
          </a:bodyPr>
          <a:lstStyle/>
          <a:p>
            <a:pPr marL="0" lvl="0" indent="0" algn="just">
              <a:spcBef>
                <a:spcPts val="0"/>
              </a:spcBef>
              <a:buNone/>
            </a:pPr>
            <a:r>
              <a:rPr lang="ru-RU" sz="1400" dirty="0" smtClean="0">
                <a:solidFill>
                  <a:prstClr val="black"/>
                </a:solidFill>
                <a:latin typeface="Times New Roman" panose="02020603050405020304" pitchFamily="18" charset="0"/>
                <a:cs typeface="Times New Roman" panose="02020603050405020304" pitchFamily="18" charset="0"/>
              </a:rPr>
              <a:t>Как </a:t>
            </a:r>
            <a:r>
              <a:rPr lang="ru-RU" sz="1400" dirty="0">
                <a:solidFill>
                  <a:prstClr val="black"/>
                </a:solidFill>
                <a:latin typeface="Times New Roman" panose="02020603050405020304" pitchFamily="18" charset="0"/>
                <a:cs typeface="Times New Roman" panose="02020603050405020304" pitchFamily="18" charset="0"/>
              </a:rPr>
              <a:t>использовать движение родителей за руку с ребенком в </a:t>
            </a:r>
            <a:r>
              <a:rPr lang="ru-RU" sz="1400" dirty="0" smtClean="0">
                <a:solidFill>
                  <a:prstClr val="black"/>
                </a:solidFill>
                <a:latin typeface="Times New Roman" panose="02020603050405020304" pitchFamily="18" charset="0"/>
                <a:cs typeface="Times New Roman" panose="02020603050405020304" pitchFamily="18" charset="0"/>
              </a:rPr>
              <a:t>детский сад </a:t>
            </a:r>
            <a:r>
              <a:rPr lang="ru-RU" sz="1400" dirty="0">
                <a:solidFill>
                  <a:prstClr val="black"/>
                </a:solidFill>
                <a:latin typeface="Times New Roman" panose="02020603050405020304" pitchFamily="18" charset="0"/>
                <a:cs typeface="Times New Roman" panose="02020603050405020304" pitchFamily="18" charset="0"/>
              </a:rPr>
              <a:t>для обучения его безопасности? Ребенка надо учить, прежде всего, в семье и детском саду. Дорога с ребенком в детский сад и обратно - идеальный способ не только давать знания, но, прежде всего, формировать у детей навыки безопасного поведения на улице. К сожалению, многим свойственно заблуждение, будто бы ребенка надо учить безопасному поведению на улицах лет с пяти-шести, с приближением времени, когда ребенок пойдет в первый класс. Так думать опасно! Ведь у ребенка целая гамма привычек (не заметно для него и для нас) возникает с самого раннего детства, и некоторые из них, вполне пригодные для пребывания в доме и возле него, смертельно опасны на проезжей части улицы. Именно поэтому время движения с ребенком по улице, начиная буквально с 1,5-2 лет, надо использовать для тренировки у него комплекта «транспортных» привычек. У каждого ребенка есть привычка небрежного, «неответственного» наблюдения. </a:t>
            </a:r>
            <a:endParaRPr lang="ru-RU" sz="1400" dirty="0">
              <a:latin typeface="Times New Roman" panose="02020603050405020304" pitchFamily="18" charset="0"/>
              <a:cs typeface="Times New Roman" panose="02020603050405020304" pitchFamily="18" charset="0"/>
            </a:endParaRPr>
          </a:p>
        </p:txBody>
      </p:sp>
      <p:sp>
        <p:nvSpPr>
          <p:cNvPr id="11" name="Объект 10"/>
          <p:cNvSpPr>
            <a:spLocks noGrp="1"/>
          </p:cNvSpPr>
          <p:nvPr>
            <p:ph sz="half" idx="2"/>
          </p:nvPr>
        </p:nvSpPr>
        <p:spPr>
          <a:xfrm>
            <a:off x="3809256" y="2745497"/>
            <a:ext cx="2983057" cy="7128391"/>
          </a:xfrm>
        </p:spPr>
        <p:txBody>
          <a:bodyPr>
            <a:normAutofit/>
          </a:bodyPr>
          <a:lstStyle/>
          <a:p>
            <a:pPr marL="0" indent="0" algn="just">
              <a:buNone/>
            </a:pPr>
            <a:r>
              <a:rPr lang="ru-RU" sz="1400" dirty="0" smtClean="0">
                <a:latin typeface="Times New Roman" panose="02020603050405020304" pitchFamily="18" charset="0"/>
                <a:cs typeface="Times New Roman" panose="02020603050405020304" pitchFamily="18" charset="0"/>
              </a:rPr>
              <a:t>Это означает, что ребенок наблюдает как бы между делом, позволяет себе, например, сделать шаг назад, не глядя, или броситься, куда глаза глядят, не оглядевшись. И</a:t>
            </a:r>
            <a:r>
              <a:rPr lang="ru-RU" sz="1400" dirty="0">
                <a:latin typeface="Times New Roman" panose="02020603050405020304" pitchFamily="18" charset="0"/>
                <a:cs typeface="Times New Roman" panose="02020603050405020304" pitchFamily="18" charset="0"/>
              </a:rPr>
              <a:t>, что самое опасное, смело выходить или выбегать из-за разных предметов, которые мешают обзору: из-за кустов, деревьев, заборов, углов домов, стоящих машин. Прежде всего, по дороге домой надо привыкнуть «фиксировать» остановку перед тем, как выйти на проезжую часть. Надо много раз повторять вместе с ребенком эту остановку, поясняя словами её необходимость для наблюдения. Постоянно демонстрируйте переход с быстрого шага или даже бега на размеренный (хотя и не медленный) шаг при переходе улицы. При этом объясните ребенку, что, когда человек бежит, он по сторонам не смотрит. Повернуть голову на бегу для осмотра и трудно, и просто опасно, можно упасть. А при движении шагом, имея опору на обе ноги, человек может без труда повернуть голову и вправо, и влево.</a:t>
            </a:r>
          </a:p>
          <a:p>
            <a:pPr marL="0" indent="0" algn="just">
              <a:buNone/>
            </a:pPr>
            <a:r>
              <a:rPr lang="ru-RU" sz="1400" dirty="0">
                <a:latin typeface="Times New Roman" panose="02020603050405020304" pitchFamily="18" charset="0"/>
                <a:cs typeface="Times New Roman" panose="02020603050405020304" pitchFamily="18" charset="0"/>
              </a:rPr>
              <a:t>Самая опасная привычка детей - это </a:t>
            </a:r>
            <a:r>
              <a:rPr lang="ru-RU" sz="1400" dirty="0" err="1">
                <a:latin typeface="Times New Roman" panose="02020603050405020304" pitchFamily="18" charset="0"/>
                <a:cs typeface="Times New Roman" panose="02020603050405020304" pitchFamily="18" charset="0"/>
              </a:rPr>
              <a:t>выбегание</a:t>
            </a:r>
            <a:r>
              <a:rPr lang="ru-RU" sz="1400" dirty="0">
                <a:latin typeface="Times New Roman" panose="02020603050405020304" pitchFamily="18" charset="0"/>
                <a:cs typeface="Times New Roman" panose="02020603050405020304" pitchFamily="18" charset="0"/>
              </a:rPr>
              <a:t> или выход, не глядя, из-за мешающих обзору предметов! </a:t>
            </a:r>
          </a:p>
          <a:p>
            <a:pPr marL="0" indent="0">
              <a:buNone/>
            </a:pPr>
            <a:endParaRPr lang="ru-RU" sz="14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761792" y="2111770"/>
            <a:ext cx="2866152" cy="429112"/>
          </a:xfrm>
          <a:prstGeom prst="rect">
            <a:avLst/>
          </a:prstGeom>
        </p:spPr>
        <p:txBody>
          <a:bodyPr wrap="square" lIns="104923" tIns="52461" rIns="104923" bIns="52461">
            <a:spAutoFit/>
          </a:bodyPr>
          <a:lstStyle/>
          <a:p>
            <a:pPr>
              <a:lnSpc>
                <a:spcPct val="150000"/>
              </a:lnSpc>
            </a:pPr>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3922232" y="2540882"/>
            <a:ext cx="2870081" cy="429112"/>
          </a:xfrm>
          <a:prstGeom prst="rect">
            <a:avLst/>
          </a:prstGeom>
        </p:spPr>
        <p:txBody>
          <a:bodyPr wrap="square" lIns="104923" tIns="52461" rIns="104923" bIns="52461">
            <a:spAutoFit/>
          </a:bodyPr>
          <a:lstStyle/>
          <a:p>
            <a:pPr algn="just">
              <a:lnSpc>
                <a:spcPct val="150000"/>
              </a:lnSpc>
            </a:pPr>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12" name="Овальная выноска 11"/>
          <p:cNvSpPr/>
          <p:nvPr/>
        </p:nvSpPr>
        <p:spPr>
          <a:xfrm>
            <a:off x="2199433" y="1560207"/>
            <a:ext cx="3162405" cy="664211"/>
          </a:xfrm>
          <a:prstGeom prst="wedgeEllipseCallout">
            <a:avLst>
              <a:gd name="adj1" fmla="val 50298"/>
              <a:gd name="adj2" fmla="val -47749"/>
            </a:avLst>
          </a:prstGeom>
          <a:noFill/>
        </p:spPr>
        <p:style>
          <a:lnRef idx="2">
            <a:schemeClr val="accent1">
              <a:shade val="50000"/>
            </a:schemeClr>
          </a:lnRef>
          <a:fillRef idx="1">
            <a:schemeClr val="accent1"/>
          </a:fillRef>
          <a:effectRef idx="0">
            <a:schemeClr val="accent1"/>
          </a:effectRef>
          <a:fontRef idx="minor">
            <a:schemeClr val="lt1"/>
          </a:fontRef>
        </p:style>
        <p:txBody>
          <a:bodyPr lIns="104923" tIns="52461" rIns="104923" bIns="52461" spcCol="0" rtlCol="0" anchor="ctr"/>
          <a:lstStyle/>
          <a:p>
            <a:pPr algn="ctr"/>
            <a:endParaRPr lang="ru-RU">
              <a:solidFill>
                <a:prstClr val="white"/>
              </a:solidFill>
            </a:endParaRPr>
          </a:p>
        </p:txBody>
      </p:sp>
      <p:sp>
        <p:nvSpPr>
          <p:cNvPr id="9" name="Прямоугольник 8"/>
          <p:cNvSpPr/>
          <p:nvPr/>
        </p:nvSpPr>
        <p:spPr>
          <a:xfrm>
            <a:off x="2011551" y="1700958"/>
            <a:ext cx="3595098" cy="312995"/>
          </a:xfrm>
          <a:prstGeom prst="rect">
            <a:avLst/>
          </a:prstGeom>
        </p:spPr>
        <p:txBody>
          <a:bodyPr wrap="square" lIns="91255" tIns="45628" rIns="91255" bIns="45628">
            <a:spAutoFit/>
          </a:bodyPr>
          <a:lstStyle/>
          <a:p>
            <a:pPr algn="ctr"/>
            <a:r>
              <a:rPr lang="ru-RU" sz="1400" b="1" dirty="0">
                <a:solidFill>
                  <a:srgbClr val="0070C0"/>
                </a:solidFill>
                <a:latin typeface="Times New Roman" panose="02020603050405020304" pitchFamily="18" charset="0"/>
                <a:cs typeface="Times New Roman" panose="02020603050405020304" pitchFamily="18" charset="0"/>
              </a:rPr>
              <a:t>Прочитайте очень внимательно!</a:t>
            </a:r>
          </a:p>
        </p:txBody>
      </p:sp>
      <p:sp>
        <p:nvSpPr>
          <p:cNvPr id="4" name="Прямоугольник 3"/>
          <p:cNvSpPr/>
          <p:nvPr/>
        </p:nvSpPr>
        <p:spPr>
          <a:xfrm>
            <a:off x="843121" y="74507"/>
            <a:ext cx="2965979" cy="1817806"/>
          </a:xfrm>
          <a:prstGeom prst="rect">
            <a:avLst/>
          </a:prstGeom>
        </p:spPr>
        <p:txBody>
          <a:bodyPr wrap="square" lIns="104927" tIns="52464" rIns="104927" bIns="52464">
            <a:spAutoFit/>
          </a:bodyPr>
          <a:lstStyle/>
          <a:p>
            <a:pPr algn="ctr"/>
            <a:endParaRPr lang="ru-RU" sz="2300" b="1" dirty="0">
              <a:solidFill>
                <a:srgbClr val="F79646">
                  <a:lumMod val="75000"/>
                </a:srgbClr>
              </a:solidFill>
            </a:endParaRPr>
          </a:p>
          <a:p>
            <a:pPr algn="ctr"/>
            <a:endParaRPr lang="ru-RU" sz="2300" b="1" dirty="0">
              <a:solidFill>
                <a:srgbClr val="F79646">
                  <a:lumMod val="75000"/>
                </a:srgbClr>
              </a:solidFill>
            </a:endParaRPr>
          </a:p>
          <a:p>
            <a:pPr algn="ctr"/>
            <a:endParaRPr lang="ru-RU" sz="2300" b="1" dirty="0">
              <a:solidFill>
                <a:srgbClr val="F79646">
                  <a:lumMod val="75000"/>
                </a:srgbClr>
              </a:solidFill>
            </a:endParaRPr>
          </a:p>
          <a:p>
            <a:pPr algn="ctr"/>
            <a:endParaRPr lang="ru-RU" sz="2300" b="1" dirty="0">
              <a:solidFill>
                <a:srgbClr val="F79646">
                  <a:lumMod val="75000"/>
                </a:srgbClr>
              </a:solidFill>
            </a:endParaRPr>
          </a:p>
          <a:p>
            <a:pPr algn="ctr"/>
            <a:endParaRPr lang="ru-RU" sz="1600" b="1" dirty="0">
              <a:solidFill>
                <a:srgbClr val="F79646">
                  <a:lumMod val="75000"/>
                </a:srgbClr>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3776070" y="-52740"/>
            <a:ext cx="3285077" cy="2472216"/>
          </a:xfrm>
          <a:prstGeom prst="rect">
            <a:avLst/>
          </a:prstGeom>
        </p:spPr>
        <p:txBody>
          <a:bodyPr wrap="square" lIns="104927" tIns="52464" rIns="104927" bIns="52464">
            <a:spAutoFit/>
          </a:bodyPr>
          <a:lstStyle/>
          <a:p>
            <a:r>
              <a:rPr lang="ru-RU" b="1" dirty="0">
                <a:solidFill>
                  <a:srgbClr val="FF0000"/>
                </a:solidFill>
                <a:latin typeface="Times New Roman" panose="02020603050405020304" pitchFamily="18" charset="0"/>
                <a:cs typeface="Times New Roman" panose="02020603050405020304" pitchFamily="18" charset="0"/>
              </a:rPr>
              <a:t>Главная опасность – </a:t>
            </a:r>
            <a:endParaRPr lang="ru-RU" b="1" dirty="0" smtClean="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p:txBody>
      </p:sp>
      <p:sp>
        <p:nvSpPr>
          <p:cNvPr id="14" name="Прямоугольник 13"/>
          <p:cNvSpPr/>
          <p:nvPr/>
        </p:nvSpPr>
        <p:spPr>
          <a:xfrm>
            <a:off x="1733322" y="2374773"/>
            <a:ext cx="3778250" cy="338554"/>
          </a:xfrm>
          <a:prstGeom prst="rect">
            <a:avLst/>
          </a:prstGeom>
        </p:spPr>
        <p:txBody>
          <a:bodyPr>
            <a:spAutoFit/>
          </a:bodyPr>
          <a:lstStyle/>
          <a:p>
            <a:pPr algn="ctr"/>
            <a:r>
              <a:rPr lang="ru-RU" sz="1600" b="1" dirty="0">
                <a:solidFill>
                  <a:srgbClr val="002060"/>
                </a:solidFill>
                <a:latin typeface="Times New Roman" panose="02020603050405020304" pitchFamily="18" charset="0"/>
                <a:cs typeface="Times New Roman" panose="02020603050405020304" pitchFamily="18" charset="0"/>
              </a:rPr>
              <a:t>Ваш ребёнок ходит в детский сад</a:t>
            </a:r>
          </a:p>
        </p:txBody>
      </p:sp>
    </p:spTree>
    <p:extLst>
      <p:ext uri="{BB962C8B-B14F-4D97-AF65-F5344CB8AC3E}">
        <p14:creationId xmlns:p14="http://schemas.microsoft.com/office/powerpoint/2010/main" val="37348416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5" y="-125261"/>
            <a:ext cx="7561262" cy="10968541"/>
          </a:xfrm>
          <a:prstGeom prst="rect">
            <a:avLst/>
          </a:prstGeom>
        </p:spPr>
      </p:pic>
      <p:sp>
        <p:nvSpPr>
          <p:cNvPr id="2057" name="Прямоугольник 15"/>
          <p:cNvSpPr>
            <a:spLocks noChangeArrowheads="1"/>
          </p:cNvSpPr>
          <p:nvPr/>
        </p:nvSpPr>
        <p:spPr bwMode="auto">
          <a:xfrm>
            <a:off x="843121" y="3456057"/>
            <a:ext cx="2779326" cy="618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600" dirty="0">
                <a:solidFill>
                  <a:prstClr val="black"/>
                </a:solidFill>
                <a:latin typeface="Times New Roman" pitchFamily="18" charset="0"/>
                <a:cs typeface="Times New Roman" pitchFamily="18" charset="0"/>
              </a:rPr>
              <a:t/>
            </a:r>
            <a:br>
              <a:rPr lang="ru-RU" altLang="ru-RU" sz="1600" dirty="0">
                <a:solidFill>
                  <a:prstClr val="black"/>
                </a:solidFill>
                <a:latin typeface="Times New Roman" pitchFamily="18" charset="0"/>
                <a:cs typeface="Times New Roman" pitchFamily="18" charset="0"/>
              </a:rPr>
            </a:br>
            <a:endParaRPr lang="ru-RU" altLang="ru-RU" sz="1600" dirty="0">
              <a:solidFill>
                <a:prstClr val="black"/>
              </a:solidFill>
              <a:latin typeface="Arial" charset="0"/>
            </a:endParaRPr>
          </a:p>
        </p:txBody>
      </p:sp>
      <p:sp>
        <p:nvSpPr>
          <p:cNvPr id="2058" name="Прямоугольник 3"/>
          <p:cNvSpPr>
            <a:spLocks noChangeArrowheads="1"/>
          </p:cNvSpPr>
          <p:nvPr/>
        </p:nvSpPr>
        <p:spPr bwMode="auto">
          <a:xfrm>
            <a:off x="4018671" y="3019127"/>
            <a:ext cx="3542592" cy="436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2100">
                <a:solidFill>
                  <a:prstClr val="black"/>
                </a:solidFill>
                <a:latin typeface="Arial" charset="0"/>
              </a:rPr>
              <a:t> </a:t>
            </a:r>
            <a:r>
              <a:rPr lang="ru-RU" altLang="ru-RU" sz="1600">
                <a:solidFill>
                  <a:prstClr val="black"/>
                </a:solidFill>
                <a:latin typeface="Times New Roman" pitchFamily="18" charset="0"/>
                <a:cs typeface="Times New Roman" pitchFamily="18" charset="0"/>
              </a:rPr>
              <a:t> </a:t>
            </a:r>
          </a:p>
        </p:txBody>
      </p:sp>
      <p:pic>
        <p:nvPicPr>
          <p:cNvPr id="2069" name="Рисунок 1"/>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18609" y="824500"/>
            <a:ext cx="1531481" cy="1594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Заголовок 1"/>
          <p:cNvSpPr>
            <a:spLocks noGrp="1"/>
          </p:cNvSpPr>
          <p:nvPr>
            <p:ph type="title"/>
          </p:nvPr>
        </p:nvSpPr>
        <p:spPr>
          <a:xfrm>
            <a:off x="378067" y="104424"/>
            <a:ext cx="6805137" cy="1800225"/>
          </a:xfrm>
        </p:spPr>
        <p:txBody>
          <a:bodyPr>
            <a:normAutofit/>
          </a:bodyPr>
          <a:lstStyle/>
          <a:p>
            <a:r>
              <a:rPr lang="ru-RU" sz="3700" b="1" dirty="0">
                <a:solidFill>
                  <a:srgbClr val="002060"/>
                </a:solidFill>
                <a:latin typeface="Monotype Corsiva" panose="03010101010201010101" pitchFamily="66" charset="0"/>
              </a:rPr>
              <a:t>«Советы родителям»</a:t>
            </a:r>
          </a:p>
        </p:txBody>
      </p:sp>
      <p:sp>
        <p:nvSpPr>
          <p:cNvPr id="13" name="Объект 12"/>
          <p:cNvSpPr>
            <a:spLocks noGrp="1"/>
          </p:cNvSpPr>
          <p:nvPr>
            <p:ph sz="half" idx="1"/>
          </p:nvPr>
        </p:nvSpPr>
        <p:spPr>
          <a:xfrm>
            <a:off x="761792" y="2496757"/>
            <a:ext cx="3145809" cy="7128391"/>
          </a:xfrm>
        </p:spPr>
        <p:txBody>
          <a:bodyPr>
            <a:normAutofit/>
          </a:bodyPr>
          <a:lstStyle/>
          <a:p>
            <a:pPr marL="0" lvl="0" indent="0" algn="just">
              <a:spcBef>
                <a:spcPts val="0"/>
              </a:spcBef>
              <a:buNone/>
            </a:pPr>
            <a:r>
              <a:rPr lang="ru-RU" sz="1400" dirty="0">
                <a:solidFill>
                  <a:prstClr val="black"/>
                </a:solidFill>
                <a:latin typeface="Times New Roman" panose="02020603050405020304" pitchFamily="18" charset="0"/>
                <a:cs typeface="Times New Roman" panose="02020603050405020304" pitchFamily="18" charset="0"/>
              </a:rPr>
              <a:t>На улице - это стоящий автомобиль - любой. Но, прежде всего, грузовик, автобус или троллейбус.</a:t>
            </a:r>
          </a:p>
          <a:p>
            <a:pPr marL="0" lvl="0" indent="0" algn="just">
              <a:spcBef>
                <a:spcPts val="0"/>
              </a:spcBef>
              <a:buNone/>
            </a:pPr>
            <a:r>
              <a:rPr lang="ru-RU" sz="1400" dirty="0" smtClean="0">
                <a:solidFill>
                  <a:prstClr val="black"/>
                </a:solidFill>
                <a:latin typeface="Times New Roman" panose="02020603050405020304" pitchFamily="18" charset="0"/>
                <a:cs typeface="Times New Roman" panose="02020603050405020304" pitchFamily="18" charset="0"/>
              </a:rPr>
              <a:t>Используемая </a:t>
            </a:r>
            <a:r>
              <a:rPr lang="ru-RU" sz="1400" dirty="0">
                <a:solidFill>
                  <a:prstClr val="black"/>
                </a:solidFill>
                <a:latin typeface="Times New Roman" panose="02020603050405020304" pitchFamily="18" charset="0"/>
                <a:cs typeface="Times New Roman" panose="02020603050405020304" pitchFamily="18" charset="0"/>
              </a:rPr>
              <a:t>в некоторых книгах </a:t>
            </a:r>
            <a:r>
              <a:rPr lang="ru-RU" sz="1400" dirty="0" smtClean="0">
                <a:solidFill>
                  <a:prstClr val="black"/>
                </a:solidFill>
                <a:latin typeface="Times New Roman" panose="02020603050405020304" pitchFamily="18" charset="0"/>
                <a:cs typeface="Times New Roman" panose="02020603050405020304" pitchFamily="18" charset="0"/>
              </a:rPr>
              <a:t>рекомендация </a:t>
            </a:r>
            <a:r>
              <a:rPr lang="ru-RU" sz="1400" dirty="0">
                <a:solidFill>
                  <a:prstClr val="black"/>
                </a:solidFill>
                <a:latin typeface="Times New Roman" panose="02020603050405020304" pitchFamily="18" charset="0"/>
                <a:cs typeface="Times New Roman" panose="02020603050405020304" pitchFamily="18" charset="0"/>
              </a:rPr>
              <a:t>- пословица: «обходи трамвай спереди, а автобус сзади» является грубейшей ошибкой. Повторяя эти слова, мы просто толкаем ребенка под машину. Путь с ребенком в детский сад и обратно должен </a:t>
            </a:r>
            <a:r>
              <a:rPr lang="ru-RU" sz="1400" dirty="0" smtClean="0">
                <a:solidFill>
                  <a:prstClr val="black"/>
                </a:solidFill>
                <a:latin typeface="Times New Roman" panose="02020603050405020304" pitchFamily="18" charset="0"/>
                <a:cs typeface="Times New Roman" panose="02020603050405020304" pitchFamily="18" charset="0"/>
              </a:rPr>
              <a:t>быть одновременно </a:t>
            </a:r>
            <a:r>
              <a:rPr lang="ru-RU" sz="1400" dirty="0">
                <a:solidFill>
                  <a:prstClr val="black"/>
                </a:solidFill>
                <a:latin typeface="Times New Roman" panose="02020603050405020304" pitchFamily="18" charset="0"/>
                <a:cs typeface="Times New Roman" panose="02020603050405020304" pitchFamily="18" charset="0"/>
              </a:rPr>
              <a:t>ежедневной отработкой умения ребенка «видеть» стоящий автомобиль как предмет, который может скрывать опасность. Ребенок должен сам увидеть стоящий автобус, как «предмет скрывающий», и выезжающую из-за него машину. Такие же уроки наблюдения (с тротуара!) следует повторять десятки раз возле стоящих машин, кустов, деревьев, групп пешеходов. Ребенок сам должен понять очень серьезную опасность стоящей машины и вообще любых предметов, мешающих обзору проезжей части улицы. Улица для маленького человечка - это сложный, коварный, обманчивый мир, полный скрытых опасностей. И главная задача - научить ребенка безопасно жить в этом мире.</a:t>
            </a:r>
          </a:p>
          <a:p>
            <a:pPr marL="0" lvl="0" indent="0" algn="just">
              <a:spcBef>
                <a:spcPts val="0"/>
              </a:spcBef>
              <a:buNone/>
            </a:pPr>
            <a:endParaRPr lang="ru-RU" sz="14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761792" y="2111770"/>
            <a:ext cx="2866152" cy="429112"/>
          </a:xfrm>
          <a:prstGeom prst="rect">
            <a:avLst/>
          </a:prstGeom>
        </p:spPr>
        <p:txBody>
          <a:bodyPr wrap="square" lIns="104923" tIns="52461" rIns="104923" bIns="52461">
            <a:spAutoFit/>
          </a:bodyPr>
          <a:lstStyle/>
          <a:p>
            <a:pPr>
              <a:lnSpc>
                <a:spcPct val="150000"/>
              </a:lnSpc>
            </a:pPr>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4018673" y="2530059"/>
            <a:ext cx="2870081" cy="429112"/>
          </a:xfrm>
          <a:prstGeom prst="rect">
            <a:avLst/>
          </a:prstGeom>
        </p:spPr>
        <p:txBody>
          <a:bodyPr wrap="square" lIns="104923" tIns="52461" rIns="104923" bIns="52461">
            <a:spAutoFit/>
          </a:bodyPr>
          <a:lstStyle/>
          <a:p>
            <a:pPr algn="just">
              <a:lnSpc>
                <a:spcPct val="150000"/>
              </a:lnSpc>
            </a:pPr>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12" name="Овальная выноска 11"/>
          <p:cNvSpPr/>
          <p:nvPr/>
        </p:nvSpPr>
        <p:spPr>
          <a:xfrm>
            <a:off x="2052439" y="1426621"/>
            <a:ext cx="3304833" cy="829253"/>
          </a:xfrm>
          <a:prstGeom prst="wedgeEllipseCallout">
            <a:avLst>
              <a:gd name="adj1" fmla="val 50298"/>
              <a:gd name="adj2" fmla="val -47749"/>
            </a:avLst>
          </a:prstGeom>
          <a:noFill/>
        </p:spPr>
        <p:style>
          <a:lnRef idx="2">
            <a:schemeClr val="accent1">
              <a:shade val="50000"/>
            </a:schemeClr>
          </a:lnRef>
          <a:fillRef idx="1">
            <a:schemeClr val="accent1"/>
          </a:fillRef>
          <a:effectRef idx="0">
            <a:schemeClr val="accent1"/>
          </a:effectRef>
          <a:fontRef idx="minor">
            <a:schemeClr val="lt1"/>
          </a:fontRef>
        </p:style>
        <p:txBody>
          <a:bodyPr lIns="104923" tIns="52461" rIns="104923" bIns="52461" spcCol="0" rtlCol="0" anchor="ctr"/>
          <a:lstStyle/>
          <a:p>
            <a:pPr algn="ctr"/>
            <a:endParaRPr lang="ru-RU">
              <a:solidFill>
                <a:prstClr val="white"/>
              </a:solidFill>
            </a:endParaRPr>
          </a:p>
        </p:txBody>
      </p:sp>
      <p:sp>
        <p:nvSpPr>
          <p:cNvPr id="9" name="Прямоугольник 8"/>
          <p:cNvSpPr/>
          <p:nvPr/>
        </p:nvSpPr>
        <p:spPr>
          <a:xfrm>
            <a:off x="1978520" y="1579317"/>
            <a:ext cx="3595098" cy="338368"/>
          </a:xfrm>
          <a:prstGeom prst="rect">
            <a:avLst/>
          </a:prstGeom>
        </p:spPr>
        <p:txBody>
          <a:bodyPr wrap="square" lIns="91255" tIns="45628" rIns="91255" bIns="45628">
            <a:spAutoFit/>
          </a:bodyPr>
          <a:lstStyle/>
          <a:p>
            <a:pPr algn="ctr"/>
            <a:r>
              <a:rPr lang="ru-RU" sz="1600" b="1" dirty="0">
                <a:solidFill>
                  <a:srgbClr val="0070C0"/>
                </a:solidFill>
                <a:latin typeface="Times New Roman" panose="02020603050405020304" pitchFamily="18" charset="0"/>
                <a:cs typeface="Times New Roman" panose="02020603050405020304" pitchFamily="18" charset="0"/>
              </a:rPr>
              <a:t>Прочитайте очень внимательно</a:t>
            </a:r>
            <a:r>
              <a:rPr lang="ru-RU" sz="1400" b="1" dirty="0">
                <a:solidFill>
                  <a:srgbClr val="0070C0"/>
                </a:solidFill>
                <a:latin typeface="Times New Roman" panose="02020603050405020304" pitchFamily="18" charset="0"/>
                <a:cs typeface="Times New Roman" panose="02020603050405020304" pitchFamily="18" charset="0"/>
              </a:rPr>
              <a:t>!</a:t>
            </a:r>
          </a:p>
        </p:txBody>
      </p:sp>
      <p:sp>
        <p:nvSpPr>
          <p:cNvPr id="4" name="Прямоугольник 3"/>
          <p:cNvSpPr/>
          <p:nvPr/>
        </p:nvSpPr>
        <p:spPr>
          <a:xfrm>
            <a:off x="843121" y="74507"/>
            <a:ext cx="2965979" cy="1817806"/>
          </a:xfrm>
          <a:prstGeom prst="rect">
            <a:avLst/>
          </a:prstGeom>
        </p:spPr>
        <p:txBody>
          <a:bodyPr wrap="square" lIns="104927" tIns="52464" rIns="104927" bIns="52464">
            <a:spAutoFit/>
          </a:bodyPr>
          <a:lstStyle/>
          <a:p>
            <a:pPr algn="ctr"/>
            <a:endParaRPr lang="ru-RU" sz="2300" b="1" dirty="0">
              <a:solidFill>
                <a:srgbClr val="F79646">
                  <a:lumMod val="75000"/>
                </a:srgbClr>
              </a:solidFill>
            </a:endParaRPr>
          </a:p>
          <a:p>
            <a:pPr algn="ctr"/>
            <a:endParaRPr lang="ru-RU" sz="2300" b="1" dirty="0">
              <a:solidFill>
                <a:srgbClr val="F79646">
                  <a:lumMod val="75000"/>
                </a:srgbClr>
              </a:solidFill>
            </a:endParaRPr>
          </a:p>
          <a:p>
            <a:pPr algn="ctr"/>
            <a:endParaRPr lang="ru-RU" sz="2300" b="1" dirty="0">
              <a:solidFill>
                <a:srgbClr val="F79646">
                  <a:lumMod val="75000"/>
                </a:srgbClr>
              </a:solidFill>
            </a:endParaRPr>
          </a:p>
          <a:p>
            <a:pPr algn="ctr"/>
            <a:endParaRPr lang="ru-RU" sz="2300" b="1" dirty="0">
              <a:solidFill>
                <a:srgbClr val="F79646">
                  <a:lumMod val="75000"/>
                </a:srgbClr>
              </a:solidFill>
            </a:endParaRPr>
          </a:p>
          <a:p>
            <a:pPr algn="ctr"/>
            <a:endParaRPr lang="ru-RU" sz="1600" b="1" dirty="0">
              <a:solidFill>
                <a:srgbClr val="F79646">
                  <a:lumMod val="75000"/>
                </a:srgbClr>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3776070" y="-52740"/>
            <a:ext cx="3285077" cy="2472216"/>
          </a:xfrm>
          <a:prstGeom prst="rect">
            <a:avLst/>
          </a:prstGeom>
        </p:spPr>
        <p:txBody>
          <a:bodyPr wrap="square" lIns="104927" tIns="52464" rIns="104927" bIns="52464">
            <a:spAutoFit/>
          </a:bodyPr>
          <a:lstStyle/>
          <a:p>
            <a:r>
              <a:rPr lang="ru-RU" b="1" dirty="0">
                <a:solidFill>
                  <a:srgbClr val="FF0000"/>
                </a:solidFill>
                <a:latin typeface="Times New Roman" panose="02020603050405020304" pitchFamily="18" charset="0"/>
                <a:cs typeface="Times New Roman" panose="02020603050405020304" pitchFamily="18" charset="0"/>
              </a:rPr>
              <a:t>Главная опасность – </a:t>
            </a:r>
            <a:endParaRPr lang="ru-RU" b="1" dirty="0" smtClean="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843120" y="1892312"/>
            <a:ext cx="6128963" cy="363562"/>
          </a:xfrm>
          <a:prstGeom prst="rect">
            <a:avLst/>
          </a:prstGeom>
        </p:spPr>
        <p:txBody>
          <a:bodyPr wrap="square" lIns="104927" tIns="52464" rIns="104927" bIns="52464">
            <a:spAutoFit/>
          </a:bodyPr>
          <a:lstStyle/>
          <a:p>
            <a:pPr algn="ctr"/>
            <a:r>
              <a:rPr lang="ru-RU" sz="1600" dirty="0">
                <a:latin typeface="Times New Roman" panose="02020603050405020304" pitchFamily="18" charset="0"/>
                <a:cs typeface="Times New Roman" panose="02020603050405020304" pitchFamily="18" charset="0"/>
              </a:rPr>
              <a:t>.</a:t>
            </a:r>
          </a:p>
        </p:txBody>
      </p:sp>
      <p:pic>
        <p:nvPicPr>
          <p:cNvPr id="11" name="Рисунок 10"/>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4362007" y="5904731"/>
            <a:ext cx="2219402" cy="2016224"/>
          </a:xfrm>
          <a:prstGeom prst="rect">
            <a:avLst/>
          </a:prstGeom>
        </p:spPr>
      </p:pic>
      <p:pic>
        <p:nvPicPr>
          <p:cNvPr id="2050" name="Picture 2" descr="C:\Users\п\Desktop\ПДД 2017-2018\PDD-plakat.jpg"/>
          <p:cNvPicPr>
            <a:picLocks noChangeAspect="1" noChangeArrowheads="1"/>
          </p:cNvPicPr>
          <p:nvPr/>
        </p:nvPicPr>
        <p:blipFill rotWithShape="1">
          <a:blip r:embed="rId6">
            <a:extLst>
              <a:ext uri="{BEBA8EAE-BF5A-486C-A8C5-ECC9F3942E4B}">
                <a14:imgProps xmlns:a14="http://schemas.microsoft.com/office/drawing/2010/main">
                  <a14:imgLayer r:embed="rId7">
                    <a14:imgEffect>
                      <a14:sharpenSoften amount="25000"/>
                    </a14:imgEffect>
                  </a14:imgLayer>
                </a14:imgProps>
              </a:ext>
              <a:ext uri="{28A0092B-C50C-407E-A947-70E740481C1C}">
                <a14:useLocalDpi xmlns:a14="http://schemas.microsoft.com/office/drawing/2010/main" val="0"/>
              </a:ext>
            </a:extLst>
          </a:blip>
          <a:srcRect l="3814" t="281" r="3401" b="51673"/>
          <a:stretch/>
        </p:blipFill>
        <p:spPr bwMode="auto">
          <a:xfrm>
            <a:off x="4133136" y="2717376"/>
            <a:ext cx="2448273" cy="28597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79028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5" y="-125261"/>
            <a:ext cx="7561262" cy="10968541"/>
          </a:xfrm>
          <a:prstGeom prst="rect">
            <a:avLst/>
          </a:prstGeom>
        </p:spPr>
      </p:pic>
      <p:sp>
        <p:nvSpPr>
          <p:cNvPr id="2057" name="Прямоугольник 15"/>
          <p:cNvSpPr>
            <a:spLocks noChangeArrowheads="1"/>
          </p:cNvSpPr>
          <p:nvPr/>
        </p:nvSpPr>
        <p:spPr bwMode="auto">
          <a:xfrm>
            <a:off x="843121" y="3456057"/>
            <a:ext cx="2779326" cy="618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600" dirty="0">
                <a:solidFill>
                  <a:prstClr val="black"/>
                </a:solidFill>
                <a:latin typeface="Times New Roman" pitchFamily="18" charset="0"/>
                <a:cs typeface="Times New Roman" pitchFamily="18" charset="0"/>
              </a:rPr>
              <a:t/>
            </a:r>
            <a:br>
              <a:rPr lang="ru-RU" altLang="ru-RU" sz="1600" dirty="0">
                <a:solidFill>
                  <a:prstClr val="black"/>
                </a:solidFill>
                <a:latin typeface="Times New Roman" pitchFamily="18" charset="0"/>
                <a:cs typeface="Times New Roman" pitchFamily="18" charset="0"/>
              </a:rPr>
            </a:br>
            <a:endParaRPr lang="ru-RU" altLang="ru-RU" sz="1600" dirty="0">
              <a:solidFill>
                <a:prstClr val="black"/>
              </a:solidFill>
              <a:latin typeface="Arial" charset="0"/>
            </a:endParaRPr>
          </a:p>
        </p:txBody>
      </p:sp>
      <p:sp>
        <p:nvSpPr>
          <p:cNvPr id="2058" name="Прямоугольник 3"/>
          <p:cNvSpPr>
            <a:spLocks noChangeArrowheads="1"/>
          </p:cNvSpPr>
          <p:nvPr/>
        </p:nvSpPr>
        <p:spPr bwMode="auto">
          <a:xfrm>
            <a:off x="4018671" y="3019127"/>
            <a:ext cx="3542592" cy="436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2100">
                <a:solidFill>
                  <a:prstClr val="black"/>
                </a:solidFill>
                <a:latin typeface="Arial" charset="0"/>
              </a:rPr>
              <a:t> </a:t>
            </a:r>
            <a:r>
              <a:rPr lang="ru-RU" altLang="ru-RU" sz="1600">
                <a:solidFill>
                  <a:prstClr val="black"/>
                </a:solidFill>
                <a:latin typeface="Times New Roman" pitchFamily="18" charset="0"/>
                <a:cs typeface="Times New Roman" pitchFamily="18" charset="0"/>
              </a:rPr>
              <a:t> </a:t>
            </a:r>
          </a:p>
        </p:txBody>
      </p:sp>
      <p:pic>
        <p:nvPicPr>
          <p:cNvPr id="2069" name="Рисунок 1"/>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30606" y="982136"/>
            <a:ext cx="1470145" cy="127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Заголовок 1"/>
          <p:cNvSpPr>
            <a:spLocks noGrp="1"/>
          </p:cNvSpPr>
          <p:nvPr>
            <p:ph type="title"/>
          </p:nvPr>
        </p:nvSpPr>
        <p:spPr>
          <a:xfrm>
            <a:off x="406531" y="267368"/>
            <a:ext cx="6805137" cy="1800225"/>
          </a:xfrm>
        </p:spPr>
        <p:txBody>
          <a:bodyPr>
            <a:normAutofit/>
          </a:bodyPr>
          <a:lstStyle/>
          <a:p>
            <a:r>
              <a:rPr lang="ru-RU" sz="3700" b="1" dirty="0">
                <a:solidFill>
                  <a:srgbClr val="002060"/>
                </a:solidFill>
                <a:latin typeface="Monotype Corsiva" panose="03010101010201010101" pitchFamily="66" charset="0"/>
              </a:rPr>
              <a:t>«Советы родителям»</a:t>
            </a:r>
          </a:p>
        </p:txBody>
      </p:sp>
      <p:sp>
        <p:nvSpPr>
          <p:cNvPr id="11" name="Объект 10"/>
          <p:cNvSpPr>
            <a:spLocks noGrp="1"/>
          </p:cNvSpPr>
          <p:nvPr>
            <p:ph sz="half" idx="1"/>
          </p:nvPr>
        </p:nvSpPr>
        <p:spPr>
          <a:xfrm>
            <a:off x="716953" y="2151380"/>
            <a:ext cx="2955829" cy="7128391"/>
          </a:xfrm>
        </p:spPr>
        <p:txBody>
          <a:bodyPr>
            <a:normAutofit lnSpcReduction="10000"/>
          </a:bodyPr>
          <a:lstStyle/>
          <a:p>
            <a:pPr marL="0" indent="0" algn="just">
              <a:buNone/>
            </a:pPr>
            <a:r>
              <a:rPr lang="ru-RU" sz="1400" dirty="0">
                <a:latin typeface="Times New Roman" panose="02020603050405020304" pitchFamily="18" charset="0"/>
                <a:cs typeface="Times New Roman" panose="02020603050405020304" pitchFamily="18" charset="0"/>
              </a:rPr>
              <a:t>Осенний период опасен для пешеходов, так как тормозной путь автомобиля на скользкой дороге значительно увеличивается. Как правило,                       </a:t>
            </a:r>
          </a:p>
          <a:p>
            <a:pPr marL="0" indent="0" algn="just">
              <a:buNone/>
            </a:pPr>
            <a:r>
              <a:rPr lang="ru-RU" sz="1400" dirty="0">
                <a:latin typeface="Times New Roman" panose="02020603050405020304" pitchFamily="18" charset="0"/>
                <a:cs typeface="Times New Roman" panose="02020603050405020304" pitchFamily="18" charset="0"/>
              </a:rPr>
              <a:t>водитель не может вовремя среагировать. Именно поэтому пешеходам категорически запрещается переходить дорогу перед близко идущим транспортом. Помните, что движение пешеходов должно осуществляться навстречу движущемуся транспорту, т.е. по левой стороне, т.к. наиболее безопасно. Из-за тумана и недостаточного обзора ночью проезжая часть становится  плохо видимой. Это значительно затрудняет ориентацию на дороге и даёт возможность внезапному появлению автотранспорта. Родители должны помочь своему ребёнку стать на дороге заметнее.</a:t>
            </a:r>
          </a:p>
          <a:p>
            <a:pPr marL="0" indent="0" algn="just">
              <a:buNone/>
            </a:pPr>
            <a:r>
              <a:rPr lang="ru-RU" sz="1400" dirty="0">
                <a:latin typeface="Times New Roman" panose="02020603050405020304" pitchFamily="18" charset="0"/>
                <a:cs typeface="Times New Roman" panose="02020603050405020304" pitchFamily="18" charset="0"/>
              </a:rPr>
              <a:t>Необходимо приобрести детям светоотражающие  </a:t>
            </a:r>
            <a:r>
              <a:rPr lang="ru-RU" sz="1400" dirty="0" err="1">
                <a:latin typeface="Times New Roman" panose="02020603050405020304" pitchFamily="18" charset="0"/>
                <a:cs typeface="Times New Roman" panose="02020603050405020304" pitchFamily="18" charset="0"/>
              </a:rPr>
              <a:t>фликеры</a:t>
            </a:r>
            <a:r>
              <a:rPr lang="ru-RU" sz="1400" dirty="0">
                <a:latin typeface="Times New Roman" panose="02020603050405020304" pitchFamily="18" charset="0"/>
                <a:cs typeface="Times New Roman" panose="02020603050405020304" pitchFamily="18" charset="0"/>
              </a:rPr>
              <a:t> или</a:t>
            </a:r>
          </a:p>
          <a:p>
            <a:pPr marL="0" indent="0" algn="just">
              <a:buNone/>
            </a:pPr>
            <a:r>
              <a:rPr lang="ru-RU" sz="1400" dirty="0">
                <a:latin typeface="Times New Roman" panose="02020603050405020304" pitchFamily="18" charset="0"/>
                <a:cs typeface="Times New Roman" panose="02020603050405020304" pitchFamily="18" charset="0"/>
              </a:rPr>
              <a:t>вшить светоотражающие элементы в одежду ребенка. Водитель сможет лучше заметить пешехода на дороге и заблаговременно изменить траекторию движения или снизить скорость. По данным статистики, ношение в тёмное время суток светоотражающих приспособлений снижает для пешехода риск попасть в ДТП в 6,5 раз. </a:t>
            </a:r>
          </a:p>
          <a:p>
            <a:pPr algn="just"/>
            <a:endParaRPr lang="ru-RU" sz="1400" dirty="0">
              <a:latin typeface="Times New Roman" panose="02020603050405020304" pitchFamily="18" charset="0"/>
              <a:cs typeface="Times New Roman" panose="02020603050405020304" pitchFamily="18" charset="0"/>
            </a:endParaRPr>
          </a:p>
        </p:txBody>
      </p:sp>
      <p:sp>
        <p:nvSpPr>
          <p:cNvPr id="13" name="Объект 12"/>
          <p:cNvSpPr>
            <a:spLocks noGrp="1"/>
          </p:cNvSpPr>
          <p:nvPr>
            <p:ph sz="half" idx="2"/>
          </p:nvPr>
        </p:nvSpPr>
        <p:spPr>
          <a:xfrm>
            <a:off x="3809100" y="2326326"/>
            <a:ext cx="3045112" cy="7128391"/>
          </a:xfrm>
        </p:spPr>
        <p:txBody>
          <a:bodyPr>
            <a:normAutofit lnSpcReduction="10000"/>
          </a:bodyPr>
          <a:lstStyle/>
          <a:p>
            <a:pPr marL="0" indent="0" algn="just">
              <a:buNone/>
            </a:pPr>
            <a:r>
              <a:rPr lang="ru-RU" sz="1400" dirty="0" smtClean="0">
                <a:latin typeface="Times New Roman" panose="02020603050405020304" pitchFamily="18" charset="0"/>
                <a:cs typeface="Times New Roman" panose="02020603050405020304" pitchFamily="18" charset="0"/>
              </a:rPr>
              <a:t>Светоотражающие </a:t>
            </a:r>
            <a:r>
              <a:rPr lang="ru-RU" sz="1400" dirty="0">
                <a:latin typeface="Times New Roman" panose="02020603050405020304" pitchFamily="18" charset="0"/>
                <a:cs typeface="Times New Roman" panose="02020603050405020304" pitchFamily="18" charset="0"/>
              </a:rPr>
              <a:t>элементы позволяют водителю, двигающемуся с ближним светом фар, заметить на дороге пешехода за 120-130, а с дальним светом за 400 метров. А потому необходимо оборудовать</a:t>
            </a:r>
          </a:p>
          <a:p>
            <a:pPr marL="0" indent="0" algn="just">
              <a:buNone/>
            </a:pPr>
            <a:r>
              <a:rPr lang="ru-RU" sz="1400" dirty="0">
                <a:latin typeface="Times New Roman" panose="02020603050405020304" pitchFamily="18" charset="0"/>
                <a:cs typeface="Times New Roman" panose="02020603050405020304" pitchFamily="18" charset="0"/>
              </a:rPr>
              <a:t>верхнюю одежду детей светоотражающими деталями. Это могут </a:t>
            </a:r>
            <a:r>
              <a:rPr lang="ru-RU" sz="1400" dirty="0" smtClean="0">
                <a:latin typeface="Times New Roman" panose="02020603050405020304" pitchFamily="18" charset="0"/>
                <a:cs typeface="Times New Roman" panose="02020603050405020304" pitchFamily="18" charset="0"/>
              </a:rPr>
              <a:t>быть полоски </a:t>
            </a:r>
            <a:r>
              <a:rPr lang="ru-RU" sz="1400" dirty="0">
                <a:latin typeface="Times New Roman" panose="02020603050405020304" pitchFamily="18" charset="0"/>
                <a:cs typeface="Times New Roman" panose="02020603050405020304" pitchFamily="18" charset="0"/>
              </a:rPr>
              <a:t>из светоотражающей ткани, аппликации или </a:t>
            </a:r>
            <a:r>
              <a:rPr lang="ru-RU" sz="1400" dirty="0" err="1">
                <a:latin typeface="Times New Roman" panose="02020603050405020304" pitchFamily="18" charset="0"/>
                <a:cs typeface="Times New Roman" panose="02020603050405020304" pitchFamily="18" charset="0"/>
              </a:rPr>
              <a:t>термонаклейки</a:t>
            </a:r>
            <a:r>
              <a:rPr lang="ru-RU" sz="1400" dirty="0">
                <a:latin typeface="Times New Roman" panose="02020603050405020304" pitchFamily="18" charset="0"/>
                <a:cs typeface="Times New Roman" panose="02020603050405020304" pitchFamily="18" charset="0"/>
              </a:rPr>
              <a:t>.</a:t>
            </a:r>
          </a:p>
          <a:p>
            <a:pPr marL="0" indent="0" algn="just">
              <a:buNone/>
            </a:pPr>
            <a:r>
              <a:rPr lang="ru-RU" sz="1400" dirty="0">
                <a:latin typeface="Times New Roman" panose="02020603050405020304" pitchFamily="18" charset="0"/>
                <a:cs typeface="Times New Roman" panose="02020603050405020304" pitchFamily="18" charset="0"/>
              </a:rPr>
              <a:t>Уважаемые родители - водители!</a:t>
            </a:r>
          </a:p>
          <a:p>
            <a:pPr marL="0" indent="0" algn="just">
              <a:buNone/>
            </a:pPr>
            <a:r>
              <a:rPr lang="ru-RU" sz="1400" dirty="0">
                <a:latin typeface="Times New Roman" panose="02020603050405020304" pitchFamily="18" charset="0"/>
                <a:cs typeface="Times New Roman" panose="02020603050405020304" pitchFamily="18" charset="0"/>
              </a:rPr>
              <a:t>Соблюдайте требования Правил дорожного движения, будьте предельно внимательными и </a:t>
            </a:r>
            <a:r>
              <a:rPr lang="ru-RU" sz="1400" dirty="0" err="1">
                <a:latin typeface="Times New Roman" panose="02020603050405020304" pitchFamily="18" charset="0"/>
                <a:cs typeface="Times New Roman" panose="02020603050405020304" pitchFamily="18" charset="0"/>
              </a:rPr>
              <a:t>взаимовежливыми</a:t>
            </a:r>
            <a:r>
              <a:rPr lang="ru-RU" sz="1400" dirty="0">
                <a:latin typeface="Times New Roman" panose="02020603050405020304" pitchFamily="18" charset="0"/>
                <a:cs typeface="Times New Roman" panose="02020603050405020304" pitchFamily="18" charset="0"/>
              </a:rPr>
              <a:t> на дорогах. Ведь </a:t>
            </a:r>
            <a:r>
              <a:rPr lang="ru-RU" sz="1400" dirty="0" smtClean="0">
                <a:latin typeface="Times New Roman" panose="02020603050405020304" pitchFamily="18" charset="0"/>
                <a:cs typeface="Times New Roman" panose="02020603050405020304" pitchFamily="18" charset="0"/>
              </a:rPr>
              <a:t>от культуры </a:t>
            </a:r>
            <a:r>
              <a:rPr lang="ru-RU" sz="1400" dirty="0">
                <a:latin typeface="Times New Roman" panose="02020603050405020304" pitchFamily="18" charset="0"/>
                <a:cs typeface="Times New Roman" panose="02020603050405020304" pitchFamily="18" charset="0"/>
              </a:rPr>
              <a:t>поведения на дороге зависит жизнь людей. Осенью автомобиль нужно вести аккуратно, спокойно, перестраховываясь перед каждым перестроением. Помните главное: безопасность водителя зависит от его физического состояния и дисциплинированности. Отправляясь в путь, хорошенько отдохните, а </a:t>
            </a:r>
            <a:r>
              <a:rPr lang="ru-RU" sz="1400" dirty="0" smtClean="0">
                <a:latin typeface="Times New Roman" panose="02020603050405020304" pitchFamily="18" charset="0"/>
                <a:cs typeface="Times New Roman" panose="02020603050405020304" pitchFamily="18" charset="0"/>
              </a:rPr>
              <a:t>сев за </a:t>
            </a:r>
            <a:r>
              <a:rPr lang="ru-RU" sz="1400" dirty="0">
                <a:latin typeface="Times New Roman" panose="02020603050405020304" pitchFamily="18" charset="0"/>
                <a:cs typeface="Times New Roman" panose="02020603050405020304" pitchFamily="18" charset="0"/>
              </a:rPr>
              <a:t>руль, не забывайте об уважении к другим участникам дорожного движения. Старайтесь всегда готовить свою машину к осени и ездите аккуратно!</a:t>
            </a:r>
          </a:p>
          <a:p>
            <a:pPr marL="0" indent="0">
              <a:buNone/>
            </a:pPr>
            <a:endParaRPr lang="ru-RU" sz="14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761792" y="2111770"/>
            <a:ext cx="2866152" cy="429112"/>
          </a:xfrm>
          <a:prstGeom prst="rect">
            <a:avLst/>
          </a:prstGeom>
        </p:spPr>
        <p:txBody>
          <a:bodyPr wrap="square" lIns="104923" tIns="52461" rIns="104923" bIns="52461">
            <a:spAutoFit/>
          </a:bodyPr>
          <a:lstStyle/>
          <a:p>
            <a:pPr>
              <a:lnSpc>
                <a:spcPct val="150000"/>
              </a:lnSpc>
            </a:pPr>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4018673" y="2530059"/>
            <a:ext cx="2870081" cy="429112"/>
          </a:xfrm>
          <a:prstGeom prst="rect">
            <a:avLst/>
          </a:prstGeom>
        </p:spPr>
        <p:txBody>
          <a:bodyPr wrap="square" lIns="104923" tIns="52461" rIns="104923" bIns="52461">
            <a:spAutoFit/>
          </a:bodyPr>
          <a:lstStyle/>
          <a:p>
            <a:pPr algn="just">
              <a:lnSpc>
                <a:spcPct val="150000"/>
              </a:lnSpc>
            </a:pPr>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12" name="Овальная выноска 11"/>
          <p:cNvSpPr/>
          <p:nvPr/>
        </p:nvSpPr>
        <p:spPr>
          <a:xfrm>
            <a:off x="2110053" y="1487940"/>
            <a:ext cx="3247220" cy="663440"/>
          </a:xfrm>
          <a:prstGeom prst="wedgeEllipseCallout">
            <a:avLst>
              <a:gd name="adj1" fmla="val 50298"/>
              <a:gd name="adj2" fmla="val -47749"/>
            </a:avLst>
          </a:prstGeom>
          <a:noFill/>
        </p:spPr>
        <p:style>
          <a:lnRef idx="2">
            <a:schemeClr val="accent1">
              <a:shade val="50000"/>
            </a:schemeClr>
          </a:lnRef>
          <a:fillRef idx="1">
            <a:schemeClr val="accent1"/>
          </a:fillRef>
          <a:effectRef idx="0">
            <a:schemeClr val="accent1"/>
          </a:effectRef>
          <a:fontRef idx="minor">
            <a:schemeClr val="lt1"/>
          </a:fontRef>
        </p:style>
        <p:txBody>
          <a:bodyPr lIns="104923" tIns="52461" rIns="104923" bIns="52461" spcCol="0" rtlCol="0" anchor="ctr"/>
          <a:lstStyle/>
          <a:p>
            <a:pPr algn="ctr"/>
            <a:endParaRPr lang="ru-RU">
              <a:solidFill>
                <a:prstClr val="white"/>
              </a:solidFill>
            </a:endParaRPr>
          </a:p>
        </p:txBody>
      </p:sp>
      <p:sp>
        <p:nvSpPr>
          <p:cNvPr id="9" name="Прямоугольник 8"/>
          <p:cNvSpPr/>
          <p:nvPr/>
        </p:nvSpPr>
        <p:spPr>
          <a:xfrm>
            <a:off x="2011551" y="1632685"/>
            <a:ext cx="3407057" cy="338368"/>
          </a:xfrm>
          <a:prstGeom prst="rect">
            <a:avLst/>
          </a:prstGeom>
        </p:spPr>
        <p:txBody>
          <a:bodyPr wrap="square" lIns="91255" tIns="45628" rIns="91255" bIns="45628">
            <a:spAutoFit/>
          </a:bodyPr>
          <a:lstStyle/>
          <a:p>
            <a:pPr algn="ctr"/>
            <a:r>
              <a:rPr lang="ru-RU" sz="1600" b="1" dirty="0">
                <a:solidFill>
                  <a:srgbClr val="0070C0"/>
                </a:solidFill>
                <a:latin typeface="Times New Roman" panose="02020603050405020304" pitchFamily="18" charset="0"/>
                <a:cs typeface="Times New Roman" panose="02020603050405020304" pitchFamily="18" charset="0"/>
              </a:rPr>
              <a:t>Прочитайте очень внимательно!</a:t>
            </a:r>
          </a:p>
        </p:txBody>
      </p:sp>
      <p:sp>
        <p:nvSpPr>
          <p:cNvPr id="4" name="Прямоугольник 3"/>
          <p:cNvSpPr/>
          <p:nvPr/>
        </p:nvSpPr>
        <p:spPr>
          <a:xfrm>
            <a:off x="843121" y="74507"/>
            <a:ext cx="2965979" cy="1817806"/>
          </a:xfrm>
          <a:prstGeom prst="rect">
            <a:avLst/>
          </a:prstGeom>
        </p:spPr>
        <p:txBody>
          <a:bodyPr wrap="square" lIns="104927" tIns="52464" rIns="104927" bIns="52464">
            <a:spAutoFit/>
          </a:bodyPr>
          <a:lstStyle/>
          <a:p>
            <a:pPr algn="ctr"/>
            <a:endParaRPr lang="ru-RU" sz="2300" b="1" dirty="0">
              <a:solidFill>
                <a:srgbClr val="F79646">
                  <a:lumMod val="75000"/>
                </a:srgbClr>
              </a:solidFill>
            </a:endParaRPr>
          </a:p>
          <a:p>
            <a:pPr algn="ctr"/>
            <a:endParaRPr lang="ru-RU" sz="2300" b="1" dirty="0">
              <a:solidFill>
                <a:srgbClr val="F79646">
                  <a:lumMod val="75000"/>
                </a:srgbClr>
              </a:solidFill>
            </a:endParaRPr>
          </a:p>
          <a:p>
            <a:pPr algn="ctr"/>
            <a:endParaRPr lang="ru-RU" sz="2300" b="1" dirty="0">
              <a:solidFill>
                <a:srgbClr val="F79646">
                  <a:lumMod val="75000"/>
                </a:srgbClr>
              </a:solidFill>
            </a:endParaRPr>
          </a:p>
          <a:p>
            <a:pPr algn="ctr"/>
            <a:endParaRPr lang="ru-RU" sz="2300" b="1" dirty="0">
              <a:solidFill>
                <a:srgbClr val="F79646">
                  <a:lumMod val="75000"/>
                </a:srgbClr>
              </a:solidFill>
            </a:endParaRPr>
          </a:p>
          <a:p>
            <a:pPr algn="ctr"/>
            <a:endParaRPr lang="ru-RU" sz="1600" b="1" dirty="0">
              <a:solidFill>
                <a:srgbClr val="F79646">
                  <a:lumMod val="75000"/>
                </a:srgbClr>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3776070" y="-52740"/>
            <a:ext cx="3285077" cy="2152667"/>
          </a:xfrm>
          <a:prstGeom prst="rect">
            <a:avLst/>
          </a:prstGeom>
        </p:spPr>
        <p:txBody>
          <a:bodyPr wrap="square" lIns="104927" tIns="52464" rIns="104927" bIns="52464">
            <a:spAutoFit/>
          </a:bodyPr>
          <a:lstStyle/>
          <a:p>
            <a:r>
              <a:rPr lang="ru-RU" b="1" dirty="0">
                <a:solidFill>
                  <a:srgbClr val="FF0000"/>
                </a:solidFill>
                <a:latin typeface="Times New Roman" panose="02020603050405020304" pitchFamily="18" charset="0"/>
                <a:cs typeface="Times New Roman" panose="02020603050405020304" pitchFamily="18" charset="0"/>
              </a:rPr>
              <a:t>Главная опасность – </a:t>
            </a:r>
            <a:endParaRPr lang="ru-RU" b="1" dirty="0" smtClean="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843120" y="1892312"/>
            <a:ext cx="6128963" cy="363562"/>
          </a:xfrm>
          <a:prstGeom prst="rect">
            <a:avLst/>
          </a:prstGeom>
        </p:spPr>
        <p:txBody>
          <a:bodyPr wrap="square" lIns="104927" tIns="52464" rIns="104927" bIns="52464">
            <a:spAutoFit/>
          </a:bodyPr>
          <a:lstStyle/>
          <a:p>
            <a:pPr algn="ctr"/>
            <a:r>
              <a:rPr lang="ru-RU" sz="1600" dirty="0">
                <a:latin typeface="Times New Roman" panose="02020603050405020304" pitchFamily="18" charset="0"/>
                <a:cs typeface="Times New Roman" panose="02020603050405020304" pitchFamily="18" charset="0"/>
              </a:rPr>
              <a:t>.</a:t>
            </a:r>
          </a:p>
        </p:txBody>
      </p:sp>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12680" y="8425011"/>
            <a:ext cx="2232248" cy="1368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329494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Рисунок 22"/>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 y="-8072"/>
            <a:ext cx="7561262" cy="10879406"/>
          </a:xfrm>
          <a:prstGeom prst="rect">
            <a:avLst/>
          </a:prstGeom>
        </p:spPr>
      </p:pic>
      <p:sp>
        <p:nvSpPr>
          <p:cNvPr id="2" name="Заголовок 1"/>
          <p:cNvSpPr>
            <a:spLocks noGrp="1"/>
          </p:cNvSpPr>
          <p:nvPr>
            <p:ph type="ctrTitle"/>
          </p:nvPr>
        </p:nvSpPr>
        <p:spPr>
          <a:xfrm>
            <a:off x="1875225" y="4805262"/>
            <a:ext cx="5118947" cy="425296"/>
          </a:xfrm>
        </p:spPr>
        <p:txBody>
          <a:bodyPr>
            <a:normAutofit fontScale="90000"/>
          </a:bodyPr>
          <a:lstStyle/>
          <a:p>
            <a:pPr lvl="0">
              <a:spcBef>
                <a:spcPct val="20000"/>
              </a:spcBef>
            </a:pPr>
            <a:r>
              <a:rPr lang="ru-RU" sz="3200" b="1" dirty="0">
                <a:solidFill>
                  <a:srgbClr val="FF0000"/>
                </a:solidFill>
                <a:latin typeface="Segoe Script" panose="020B0504020000000003" pitchFamily="34" charset="0"/>
                <a:ea typeface="+mn-ea"/>
                <a:cs typeface="Times New Roman" panose="02020603050405020304" pitchFamily="18" charset="0"/>
              </a:rPr>
              <a:t/>
            </a:r>
            <a:br>
              <a:rPr lang="ru-RU" sz="3200" b="1" dirty="0">
                <a:solidFill>
                  <a:srgbClr val="FF0000"/>
                </a:solidFill>
                <a:latin typeface="Segoe Script" panose="020B0504020000000003" pitchFamily="34" charset="0"/>
                <a:ea typeface="+mn-ea"/>
                <a:cs typeface="Times New Roman" panose="02020603050405020304" pitchFamily="18" charset="0"/>
              </a:rPr>
            </a:br>
            <a:r>
              <a:rPr lang="ru-RU" sz="3200" b="1" dirty="0">
                <a:solidFill>
                  <a:srgbClr val="FF0000"/>
                </a:solidFill>
                <a:latin typeface="Segoe Script" panose="020B0504020000000003" pitchFamily="34" charset="0"/>
                <a:ea typeface="+mn-ea"/>
                <a:cs typeface="Times New Roman" panose="02020603050405020304" pitchFamily="18" charset="0"/>
              </a:rPr>
              <a:t/>
            </a:r>
            <a:br>
              <a:rPr lang="ru-RU" sz="3200" b="1" dirty="0">
                <a:solidFill>
                  <a:srgbClr val="FF0000"/>
                </a:solidFill>
                <a:latin typeface="Segoe Script" panose="020B0504020000000003" pitchFamily="34" charset="0"/>
                <a:ea typeface="+mn-ea"/>
                <a:cs typeface="Times New Roman" panose="02020603050405020304" pitchFamily="18" charset="0"/>
              </a:rPr>
            </a:br>
            <a:r>
              <a:rPr lang="ru-RU" sz="3200" b="1" dirty="0">
                <a:solidFill>
                  <a:srgbClr val="FF0000"/>
                </a:solidFill>
                <a:latin typeface="Segoe Script" panose="020B0504020000000003" pitchFamily="34" charset="0"/>
                <a:ea typeface="+mn-ea"/>
                <a:cs typeface="Times New Roman" panose="02020603050405020304" pitchFamily="18" charset="0"/>
              </a:rPr>
              <a:t/>
            </a:r>
            <a:br>
              <a:rPr lang="ru-RU" sz="3200" b="1" dirty="0">
                <a:solidFill>
                  <a:srgbClr val="FF0000"/>
                </a:solidFill>
                <a:latin typeface="Segoe Script" panose="020B0504020000000003" pitchFamily="34" charset="0"/>
                <a:ea typeface="+mn-ea"/>
                <a:cs typeface="Times New Roman" panose="02020603050405020304" pitchFamily="18" charset="0"/>
              </a:rPr>
            </a:br>
            <a:r>
              <a:rPr lang="ru-RU" sz="3200" b="1" dirty="0">
                <a:solidFill>
                  <a:schemeClr val="tx2">
                    <a:lumMod val="75000"/>
                  </a:schemeClr>
                </a:solidFill>
                <a:latin typeface="Segoe Script" panose="020B0504020000000003" pitchFamily="34" charset="0"/>
                <a:ea typeface="+mn-ea"/>
                <a:cs typeface="Times New Roman" panose="02020603050405020304" pitchFamily="18" charset="0"/>
              </a:rPr>
              <a:t/>
            </a:r>
            <a:br>
              <a:rPr lang="ru-RU" sz="3200" b="1" dirty="0">
                <a:solidFill>
                  <a:schemeClr val="tx2">
                    <a:lumMod val="75000"/>
                  </a:schemeClr>
                </a:solidFill>
                <a:latin typeface="Segoe Script" panose="020B0504020000000003" pitchFamily="34" charset="0"/>
                <a:ea typeface="+mn-ea"/>
                <a:cs typeface="Times New Roman" panose="02020603050405020304" pitchFamily="18" charset="0"/>
              </a:rPr>
            </a:br>
            <a:r>
              <a:rPr lang="ru-RU" sz="3200" b="1" dirty="0">
                <a:solidFill>
                  <a:schemeClr val="tx2">
                    <a:lumMod val="75000"/>
                  </a:schemeClr>
                </a:solidFill>
                <a:latin typeface="Segoe Script" panose="020B0504020000000003" pitchFamily="34" charset="0"/>
                <a:ea typeface="+mn-ea"/>
                <a:cs typeface="Times New Roman" panose="02020603050405020304" pitchFamily="18" charset="0"/>
              </a:rPr>
              <a:t/>
            </a:r>
            <a:br>
              <a:rPr lang="ru-RU" sz="3200" b="1" dirty="0">
                <a:solidFill>
                  <a:schemeClr val="tx2">
                    <a:lumMod val="75000"/>
                  </a:schemeClr>
                </a:solidFill>
                <a:latin typeface="Segoe Script" panose="020B0504020000000003" pitchFamily="34" charset="0"/>
                <a:ea typeface="+mn-ea"/>
                <a:cs typeface="Times New Roman" panose="02020603050405020304" pitchFamily="18" charset="0"/>
              </a:rPr>
            </a:br>
            <a:r>
              <a:rPr lang="ru-RU" sz="3200" b="1" dirty="0">
                <a:solidFill>
                  <a:schemeClr val="tx2">
                    <a:lumMod val="75000"/>
                  </a:schemeClr>
                </a:solidFill>
                <a:latin typeface="Segoe Script" panose="020B0504020000000003" pitchFamily="34" charset="0"/>
                <a:ea typeface="+mn-ea"/>
                <a:cs typeface="Times New Roman" panose="02020603050405020304" pitchFamily="18" charset="0"/>
              </a:rPr>
              <a:t/>
            </a:r>
            <a:br>
              <a:rPr lang="ru-RU" sz="3200" b="1" dirty="0">
                <a:solidFill>
                  <a:schemeClr val="tx2">
                    <a:lumMod val="75000"/>
                  </a:schemeClr>
                </a:solidFill>
                <a:latin typeface="Segoe Script" panose="020B0504020000000003" pitchFamily="34" charset="0"/>
                <a:ea typeface="+mn-ea"/>
                <a:cs typeface="Times New Roman" panose="02020603050405020304" pitchFamily="18" charset="0"/>
              </a:rPr>
            </a:br>
            <a:endParaRPr lang="ru-RU" sz="3600" dirty="0">
              <a:latin typeface="Segoe Script" panose="020B0504020000000003" pitchFamily="34" charset="0"/>
            </a:endParaRPr>
          </a:p>
        </p:txBody>
      </p:sp>
      <p:sp>
        <p:nvSpPr>
          <p:cNvPr id="6" name="Прямоугольник 5"/>
          <p:cNvSpPr/>
          <p:nvPr/>
        </p:nvSpPr>
        <p:spPr>
          <a:xfrm>
            <a:off x="922516" y="242351"/>
            <a:ext cx="5833384" cy="3429934"/>
          </a:xfrm>
          <a:prstGeom prst="rect">
            <a:avLst/>
          </a:prstGeom>
        </p:spPr>
        <p:txBody>
          <a:bodyPr wrap="square" lIns="104923" tIns="52461" rIns="104923" bIns="52461">
            <a:spAutoFit/>
          </a:bodyPr>
          <a:lstStyle/>
          <a:p>
            <a:pPr algn="ctr">
              <a:lnSpc>
                <a:spcPct val="150000"/>
              </a:lnSpc>
            </a:pPr>
            <a:endParaRPr lang="ru-RU" sz="2400" b="1" dirty="0">
              <a:solidFill>
                <a:srgbClr val="002060"/>
              </a:solidFill>
              <a:latin typeface="Times New Roman" panose="02020603050405020304" pitchFamily="18" charset="0"/>
              <a:cs typeface="Times New Roman" panose="02020603050405020304" pitchFamily="18" charset="0"/>
            </a:endParaRPr>
          </a:p>
          <a:p>
            <a:pPr algn="ctr">
              <a:lnSpc>
                <a:spcPct val="150000"/>
              </a:lnSpc>
            </a:pPr>
            <a:r>
              <a:rPr lang="ru-RU" sz="2400" b="1" dirty="0">
                <a:solidFill>
                  <a:srgbClr val="002060"/>
                </a:solidFill>
                <a:latin typeface="Times New Roman" panose="02020603050405020304" pitchFamily="18" charset="0"/>
                <a:cs typeface="Times New Roman" panose="02020603050405020304" pitchFamily="18" charset="0"/>
              </a:rPr>
              <a:t>Уважаемые, ребята и взрослые!</a:t>
            </a:r>
          </a:p>
          <a:p>
            <a:pPr algn="ctr">
              <a:lnSpc>
                <a:spcPct val="150000"/>
              </a:lnSpc>
            </a:pPr>
            <a:r>
              <a:rPr lang="ru-RU" sz="1600" dirty="0">
                <a:solidFill>
                  <a:prstClr val="black"/>
                </a:solidFill>
                <a:latin typeface="Times New Roman" panose="02020603050405020304" pitchFamily="18" charset="0"/>
                <a:cs typeface="Times New Roman" panose="02020603050405020304" pitchFamily="18" charset="0"/>
              </a:rPr>
              <a:t> </a:t>
            </a:r>
            <a:r>
              <a:rPr lang="ru-RU" sz="1600" dirty="0" smtClean="0">
                <a:solidFill>
                  <a:prstClr val="black"/>
                </a:solidFill>
                <a:latin typeface="Times New Roman" panose="02020603050405020304" pitchFamily="18" charset="0"/>
                <a:cs typeface="Times New Roman" panose="02020603050405020304" pitchFamily="18" charset="0"/>
              </a:rPr>
              <a:t>Вот и  осень. </a:t>
            </a:r>
            <a:r>
              <a:rPr lang="ru-RU" sz="1600" dirty="0">
                <a:solidFill>
                  <a:prstClr val="black"/>
                </a:solidFill>
                <a:latin typeface="Times New Roman" panose="02020603050405020304" pitchFamily="18" charset="0"/>
                <a:cs typeface="Times New Roman" panose="02020603050405020304" pitchFamily="18" charset="0"/>
              </a:rPr>
              <a:t>Листья желтеют </a:t>
            </a:r>
            <a:r>
              <a:rPr lang="ru-RU" sz="1600" dirty="0" smtClean="0">
                <a:solidFill>
                  <a:prstClr val="black"/>
                </a:solidFill>
                <a:latin typeface="Times New Roman" panose="02020603050405020304" pitchFamily="18" charset="0"/>
                <a:cs typeface="Times New Roman" panose="02020603050405020304" pitchFamily="18" charset="0"/>
              </a:rPr>
              <a:t>понемногу,</a:t>
            </a:r>
          </a:p>
          <a:p>
            <a:pPr algn="ctr">
              <a:lnSpc>
                <a:spcPct val="150000"/>
              </a:lnSpc>
            </a:pPr>
            <a:r>
              <a:rPr lang="ru-RU" sz="1600" dirty="0" smtClean="0">
                <a:solidFill>
                  <a:prstClr val="black"/>
                </a:solidFill>
                <a:latin typeface="Times New Roman" panose="02020603050405020304" pitchFamily="18" charset="0"/>
                <a:cs typeface="Times New Roman" panose="02020603050405020304" pitchFamily="18" charset="0"/>
              </a:rPr>
              <a:t>Наступило </a:t>
            </a:r>
            <a:r>
              <a:rPr lang="ru-RU" sz="1600" dirty="0">
                <a:solidFill>
                  <a:prstClr val="black"/>
                </a:solidFill>
                <a:latin typeface="Times New Roman" panose="02020603050405020304" pitchFamily="18" charset="0"/>
                <a:cs typeface="Times New Roman" panose="02020603050405020304" pitchFamily="18" charset="0"/>
              </a:rPr>
              <a:t>1 сентября</a:t>
            </a:r>
            <a:r>
              <a:rPr lang="ru-RU" sz="1600" dirty="0" smtClean="0">
                <a:solidFill>
                  <a:prstClr val="black"/>
                </a:solidFill>
                <a:latin typeface="Times New Roman" panose="02020603050405020304" pitchFamily="18" charset="0"/>
                <a:cs typeface="Times New Roman" panose="02020603050405020304" pitchFamily="18" charset="0"/>
              </a:rPr>
              <a:t>, а значит это новые знания,</a:t>
            </a:r>
            <a:endParaRPr lang="ru-RU" sz="1600" dirty="0">
              <a:solidFill>
                <a:prstClr val="black"/>
              </a:solidFill>
              <a:latin typeface="Times New Roman" panose="02020603050405020304" pitchFamily="18" charset="0"/>
              <a:cs typeface="Times New Roman" panose="02020603050405020304" pitchFamily="18" charset="0"/>
            </a:endParaRPr>
          </a:p>
          <a:p>
            <a:pPr algn="ctr">
              <a:lnSpc>
                <a:spcPct val="150000"/>
              </a:lnSpc>
            </a:pPr>
            <a:r>
              <a:rPr lang="ru-RU" sz="1600" dirty="0" smtClean="0">
                <a:solidFill>
                  <a:prstClr val="black"/>
                </a:solidFill>
                <a:latin typeface="Times New Roman" panose="02020603050405020304" pitchFamily="18" charset="0"/>
                <a:cs typeface="Times New Roman" panose="02020603050405020304" pitchFamily="18" charset="0"/>
              </a:rPr>
              <a:t> </a:t>
            </a:r>
            <a:r>
              <a:rPr lang="ru-RU" sz="1600" dirty="0">
                <a:solidFill>
                  <a:prstClr val="black"/>
                </a:solidFill>
                <a:latin typeface="Times New Roman" panose="02020603050405020304" pitchFamily="18" charset="0"/>
                <a:cs typeface="Times New Roman" panose="02020603050405020304" pitchFamily="18" charset="0"/>
              </a:rPr>
              <a:t>новые </a:t>
            </a:r>
            <a:r>
              <a:rPr lang="ru-RU" sz="1600" dirty="0" smtClean="0">
                <a:solidFill>
                  <a:prstClr val="black"/>
                </a:solidFill>
                <a:latin typeface="Times New Roman" panose="02020603050405020304" pitchFamily="18" charset="0"/>
                <a:cs typeface="Times New Roman" panose="02020603050405020304" pitchFamily="18" charset="0"/>
              </a:rPr>
              <a:t> задания</a:t>
            </a:r>
            <a:r>
              <a:rPr lang="ru-RU" sz="1600" dirty="0">
                <a:solidFill>
                  <a:prstClr val="black"/>
                </a:solidFill>
                <a:latin typeface="Times New Roman" panose="02020603050405020304" pitchFamily="18" charset="0"/>
                <a:cs typeface="Times New Roman" panose="02020603050405020304" pitchFamily="18" charset="0"/>
              </a:rPr>
              <a:t>, игры и правила дорожного движения! </a:t>
            </a:r>
          </a:p>
          <a:p>
            <a:pPr algn="ctr">
              <a:lnSpc>
                <a:spcPct val="150000"/>
              </a:lnSpc>
            </a:pPr>
            <a:r>
              <a:rPr lang="ru-RU" sz="1600" dirty="0">
                <a:solidFill>
                  <a:prstClr val="black"/>
                </a:solidFill>
                <a:latin typeface="Times New Roman" panose="02020603050405020304" pitchFamily="18" charset="0"/>
                <a:cs typeface="Times New Roman" panose="02020603050405020304" pitchFamily="18" charset="0"/>
              </a:rPr>
              <a:t>И снова с вами ваши друзья Буратино, </a:t>
            </a:r>
          </a:p>
          <a:p>
            <a:pPr algn="ctr">
              <a:lnSpc>
                <a:spcPct val="150000"/>
              </a:lnSpc>
            </a:pPr>
            <a:r>
              <a:rPr lang="ru-RU" sz="1600" dirty="0">
                <a:solidFill>
                  <a:prstClr val="black"/>
                </a:solidFill>
                <a:latin typeface="Times New Roman" panose="02020603050405020304" pitchFamily="18" charset="0"/>
                <a:cs typeface="Times New Roman" panose="02020603050405020304" pitchFamily="18" charset="0"/>
              </a:rPr>
              <a:t>Пьеро и Мальвина!  В добрый путь!. </a:t>
            </a:r>
          </a:p>
          <a:p>
            <a:pPr algn="ctr">
              <a:lnSpc>
                <a:spcPct val="150000"/>
              </a:lnSpc>
            </a:pPr>
            <a:r>
              <a:rPr lang="ru-RU" sz="1600" dirty="0">
                <a:solidFill>
                  <a:prstClr val="black"/>
                </a:solidFill>
                <a:latin typeface="Times New Roman" panose="02020603050405020304" pitchFamily="18" charset="0"/>
                <a:cs typeface="Times New Roman" panose="02020603050405020304" pitchFamily="18" charset="0"/>
              </a:rPr>
              <a:t>Скорее же переворачивайте страницу…</a:t>
            </a:r>
          </a:p>
        </p:txBody>
      </p:sp>
      <p:sp>
        <p:nvSpPr>
          <p:cNvPr id="9" name="Прямоугольник 8"/>
          <p:cNvSpPr/>
          <p:nvPr/>
        </p:nvSpPr>
        <p:spPr>
          <a:xfrm>
            <a:off x="922514" y="3189135"/>
            <a:ext cx="6192588" cy="1047056"/>
          </a:xfrm>
          <a:prstGeom prst="rect">
            <a:avLst/>
          </a:prstGeom>
        </p:spPr>
        <p:txBody>
          <a:bodyPr wrap="square" lIns="104923" tIns="52461" rIns="104923" bIns="52461">
            <a:spAutoFit/>
          </a:bodyPr>
          <a:lstStyle/>
          <a:p>
            <a:pPr algn="ctr">
              <a:spcBef>
                <a:spcPct val="20000"/>
              </a:spcBef>
            </a:pPr>
            <a:endParaRPr lang="ru-RU" b="1" dirty="0">
              <a:solidFill>
                <a:prstClr val="black"/>
              </a:solidFill>
              <a:latin typeface="Times New Roman" panose="02020603050405020304" pitchFamily="18" charset="0"/>
              <a:cs typeface="Times New Roman" panose="02020603050405020304" pitchFamily="18" charset="0"/>
            </a:endParaRPr>
          </a:p>
          <a:p>
            <a:pPr algn="ctr">
              <a:spcBef>
                <a:spcPct val="20000"/>
              </a:spcBef>
            </a:pPr>
            <a:endParaRPr lang="ru-RU" sz="1600" dirty="0">
              <a:solidFill>
                <a:prstClr val="black"/>
              </a:solidFill>
              <a:latin typeface="Times New Roman" panose="02020603050405020304" pitchFamily="18" charset="0"/>
              <a:cs typeface="Times New Roman" panose="02020603050405020304" pitchFamily="18" charset="0"/>
            </a:endParaRPr>
          </a:p>
          <a:p>
            <a:pPr algn="ctr">
              <a:spcBef>
                <a:spcPct val="20000"/>
              </a:spcBef>
            </a:pPr>
            <a:endParaRPr lang="ru-RU" sz="1600" dirty="0">
              <a:solidFill>
                <a:prstClr val="black"/>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2669142" y="9738713"/>
            <a:ext cx="3493255" cy="327205"/>
          </a:xfrm>
          <a:prstGeom prst="rect">
            <a:avLst/>
          </a:prstGeom>
          <a:noFill/>
        </p:spPr>
        <p:txBody>
          <a:bodyPr wrap="square" lIns="104923" tIns="52461" rIns="104923" bIns="52461" rtlCol="0">
            <a:spAutoFit/>
          </a:bodyPr>
          <a:lstStyle/>
          <a:p>
            <a:pPr algn="ctr"/>
            <a:endParaRPr lang="ru-RU" sz="1400" dirty="0">
              <a:solidFill>
                <a:prstClr val="black"/>
              </a:solidFill>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l="-7541" t="6479" b="-11617"/>
          <a:stretch/>
        </p:blipFill>
        <p:spPr>
          <a:xfrm>
            <a:off x="408977" y="4803388"/>
            <a:ext cx="6134888" cy="5931483"/>
          </a:xfrm>
          <a:prstGeom prst="rect">
            <a:avLst/>
          </a:prstGeom>
        </p:spPr>
      </p:pic>
      <p:pic>
        <p:nvPicPr>
          <p:cNvPr id="12" name="Рисунок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87413" y="5098857"/>
            <a:ext cx="456713" cy="665545"/>
          </a:xfrm>
          <a:prstGeom prst="rect">
            <a:avLst/>
          </a:prstGeom>
        </p:spPr>
      </p:pic>
      <p:pic>
        <p:nvPicPr>
          <p:cNvPr id="5" name="Рисунок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64807" y="6060073"/>
            <a:ext cx="631064" cy="744099"/>
          </a:xfrm>
          <a:prstGeom prst="rect">
            <a:avLst/>
          </a:prstGeom>
        </p:spPr>
      </p:pic>
      <p:pic>
        <p:nvPicPr>
          <p:cNvPr id="10" name="Рисунок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669143" y="7382177"/>
            <a:ext cx="481561" cy="773905"/>
          </a:xfrm>
          <a:prstGeom prst="rect">
            <a:avLst/>
          </a:prstGeom>
        </p:spPr>
      </p:pic>
      <p:sp>
        <p:nvSpPr>
          <p:cNvPr id="21" name="Блок-схема: узел 20"/>
          <p:cNvSpPr/>
          <p:nvPr/>
        </p:nvSpPr>
        <p:spPr>
          <a:xfrm>
            <a:off x="2045192" y="6228477"/>
            <a:ext cx="144016" cy="19732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255" tIns="45628" rIns="91255" bIns="45628" rtlCol="0" anchor="ctr"/>
          <a:lstStyle/>
          <a:p>
            <a:pPr algn="ctr"/>
            <a:endParaRPr lang="ru-RU">
              <a:solidFill>
                <a:prstClr val="white"/>
              </a:solidFill>
            </a:endParaRPr>
          </a:p>
        </p:txBody>
      </p:sp>
      <p:sp>
        <p:nvSpPr>
          <p:cNvPr id="22" name="Блок-схема: узел 21"/>
          <p:cNvSpPr/>
          <p:nvPr/>
        </p:nvSpPr>
        <p:spPr>
          <a:xfrm>
            <a:off x="3195355" y="7123045"/>
            <a:ext cx="144016" cy="175888"/>
          </a:xfrm>
          <a:prstGeom prst="flowChartConnector">
            <a:avLst/>
          </a:prstGeom>
          <a:solidFill>
            <a:srgbClr val="21EB2B"/>
          </a:solidFill>
          <a:ln>
            <a:solidFill>
              <a:srgbClr val="21EB2B"/>
            </a:solidFill>
          </a:ln>
        </p:spPr>
        <p:style>
          <a:lnRef idx="2">
            <a:schemeClr val="accent1">
              <a:shade val="50000"/>
            </a:schemeClr>
          </a:lnRef>
          <a:fillRef idx="1">
            <a:schemeClr val="accent1"/>
          </a:fillRef>
          <a:effectRef idx="0">
            <a:schemeClr val="accent1"/>
          </a:effectRef>
          <a:fontRef idx="minor">
            <a:schemeClr val="lt1"/>
          </a:fontRef>
        </p:style>
        <p:txBody>
          <a:bodyPr lIns="91255" tIns="45628" rIns="91255" bIns="45628" rtlCol="0" anchor="ctr"/>
          <a:lstStyle/>
          <a:p>
            <a:pPr algn="ctr"/>
            <a:endParaRPr lang="ru-RU">
              <a:solidFill>
                <a:prstClr val="white"/>
              </a:solidFill>
            </a:endParaRPr>
          </a:p>
        </p:txBody>
      </p:sp>
      <p:sp>
        <p:nvSpPr>
          <p:cNvPr id="25" name="Блок-схема: узел 24"/>
          <p:cNvSpPr/>
          <p:nvPr/>
        </p:nvSpPr>
        <p:spPr>
          <a:xfrm>
            <a:off x="3195355" y="6818074"/>
            <a:ext cx="152367" cy="238874"/>
          </a:xfrm>
          <a:prstGeom prst="flowChartConnector">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91255" tIns="45628" rIns="91255" bIns="45628" rtlCol="0" anchor="ctr"/>
          <a:lstStyle/>
          <a:p>
            <a:pPr algn="ctr"/>
            <a:endParaRPr lang="ru-RU">
              <a:solidFill>
                <a:prstClr val="white"/>
              </a:solidFill>
            </a:endParaRPr>
          </a:p>
        </p:txBody>
      </p:sp>
      <p:sp>
        <p:nvSpPr>
          <p:cNvPr id="26" name="Блок-схема: узел 25"/>
          <p:cNvSpPr/>
          <p:nvPr/>
        </p:nvSpPr>
        <p:spPr>
          <a:xfrm>
            <a:off x="5076775" y="6026292"/>
            <a:ext cx="136974" cy="233836"/>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255" tIns="45628" rIns="91255" bIns="45628" rtlCol="0" anchor="ctr"/>
          <a:lstStyle/>
          <a:p>
            <a:pPr algn="ctr"/>
            <a:endParaRPr lang="ru-RU">
              <a:solidFill>
                <a:prstClr val="white"/>
              </a:solidFill>
            </a:endParaRPr>
          </a:p>
        </p:txBody>
      </p:sp>
      <p:sp>
        <p:nvSpPr>
          <p:cNvPr id="27" name="Блок-схема: узел 26"/>
          <p:cNvSpPr/>
          <p:nvPr/>
        </p:nvSpPr>
        <p:spPr>
          <a:xfrm>
            <a:off x="5076775" y="5822026"/>
            <a:ext cx="136974" cy="164699"/>
          </a:xfrm>
          <a:prstGeom prst="flowChartConnector">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91255" tIns="45628" rIns="91255" bIns="45628" rtlCol="0" anchor="ctr"/>
          <a:lstStyle/>
          <a:p>
            <a:pPr algn="ctr"/>
            <a:endParaRPr lang="ru-RU">
              <a:solidFill>
                <a:prstClr val="white"/>
              </a:solidFill>
            </a:endParaRPr>
          </a:p>
        </p:txBody>
      </p:sp>
      <p:sp>
        <p:nvSpPr>
          <p:cNvPr id="28" name="Блок-схема: узел 27"/>
          <p:cNvSpPr/>
          <p:nvPr/>
        </p:nvSpPr>
        <p:spPr>
          <a:xfrm>
            <a:off x="3774706" y="4932585"/>
            <a:ext cx="129003" cy="199058"/>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255" tIns="45628" rIns="91255" bIns="45628" rtlCol="0" anchor="ctr"/>
          <a:lstStyle/>
          <a:p>
            <a:pPr algn="ctr"/>
            <a:endParaRPr lang="ru-RU">
              <a:solidFill>
                <a:prstClr val="white"/>
              </a:solidFill>
            </a:endParaRPr>
          </a:p>
        </p:txBody>
      </p:sp>
      <p:sp>
        <p:nvSpPr>
          <p:cNvPr id="31" name="7-конечная звезда 30"/>
          <p:cNvSpPr/>
          <p:nvPr/>
        </p:nvSpPr>
        <p:spPr>
          <a:xfrm>
            <a:off x="2036824" y="6425801"/>
            <a:ext cx="258130" cy="333905"/>
          </a:xfrm>
          <a:prstGeom prst="star7">
            <a:avLst/>
          </a:prstGeom>
          <a:solidFill>
            <a:srgbClr val="21EB2B"/>
          </a:solidFill>
          <a:ln>
            <a:solidFill>
              <a:srgbClr val="21EB2B"/>
            </a:solidFill>
          </a:ln>
        </p:spPr>
        <p:style>
          <a:lnRef idx="2">
            <a:schemeClr val="accent1">
              <a:shade val="50000"/>
            </a:schemeClr>
          </a:lnRef>
          <a:fillRef idx="1">
            <a:schemeClr val="accent1"/>
          </a:fillRef>
          <a:effectRef idx="0">
            <a:schemeClr val="accent1"/>
          </a:effectRef>
          <a:fontRef idx="minor">
            <a:schemeClr val="lt1"/>
          </a:fontRef>
        </p:style>
        <p:txBody>
          <a:bodyPr lIns="91255" tIns="45628" rIns="91255" bIns="45628" rtlCol="0" anchor="ctr"/>
          <a:lstStyle/>
          <a:p>
            <a:pPr algn="ctr"/>
            <a:endParaRPr lang="ru-RU">
              <a:solidFill>
                <a:prstClr val="white"/>
              </a:solidFill>
            </a:endParaRPr>
          </a:p>
        </p:txBody>
      </p:sp>
      <p:sp>
        <p:nvSpPr>
          <p:cNvPr id="32" name="7-конечная звезда 31"/>
          <p:cNvSpPr/>
          <p:nvPr/>
        </p:nvSpPr>
        <p:spPr>
          <a:xfrm>
            <a:off x="5042479" y="5439777"/>
            <a:ext cx="217138" cy="330083"/>
          </a:xfrm>
          <a:prstGeom prst="star7">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91255" tIns="45628" rIns="91255" bIns="45628" rtlCol="0" anchor="ctr"/>
          <a:lstStyle/>
          <a:p>
            <a:pPr algn="ctr"/>
            <a:endParaRPr lang="ru-RU">
              <a:solidFill>
                <a:prstClr val="white"/>
              </a:solidFill>
            </a:endParaRPr>
          </a:p>
        </p:txBody>
      </p:sp>
      <p:sp>
        <p:nvSpPr>
          <p:cNvPr id="33" name="7-конечная звезда 32"/>
          <p:cNvSpPr/>
          <p:nvPr/>
        </p:nvSpPr>
        <p:spPr>
          <a:xfrm>
            <a:off x="3753206" y="5180450"/>
            <a:ext cx="172001" cy="259327"/>
          </a:xfrm>
          <a:prstGeom prst="star7">
            <a:avLst/>
          </a:prstGeom>
          <a:solidFill>
            <a:srgbClr val="21EB2B"/>
          </a:solidFill>
          <a:ln>
            <a:solidFill>
              <a:srgbClr val="21EB2B"/>
            </a:solidFill>
          </a:ln>
        </p:spPr>
        <p:style>
          <a:lnRef idx="2">
            <a:schemeClr val="accent1">
              <a:shade val="50000"/>
            </a:schemeClr>
          </a:lnRef>
          <a:fillRef idx="1">
            <a:schemeClr val="accent1"/>
          </a:fillRef>
          <a:effectRef idx="0">
            <a:schemeClr val="accent1"/>
          </a:effectRef>
          <a:fontRef idx="minor">
            <a:schemeClr val="lt1"/>
          </a:fontRef>
        </p:style>
        <p:txBody>
          <a:bodyPr lIns="91255" tIns="45628" rIns="91255" bIns="45628" rtlCol="0" anchor="ctr"/>
          <a:lstStyle/>
          <a:p>
            <a:pPr algn="ctr"/>
            <a:endParaRPr lang="ru-RU">
              <a:solidFill>
                <a:prstClr val="white"/>
              </a:solidFill>
            </a:endParaRPr>
          </a:p>
        </p:txBody>
      </p:sp>
      <p:sp>
        <p:nvSpPr>
          <p:cNvPr id="34" name="7-конечная звезда 33"/>
          <p:cNvSpPr/>
          <p:nvPr/>
        </p:nvSpPr>
        <p:spPr>
          <a:xfrm>
            <a:off x="3179372" y="6533984"/>
            <a:ext cx="228600" cy="265393"/>
          </a:xfrm>
          <a:prstGeom prst="star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255" tIns="45628" rIns="91255" bIns="45628" rtlCol="0" anchor="ctr"/>
          <a:lstStyle/>
          <a:p>
            <a:pPr algn="ctr"/>
            <a:endParaRPr lang="ru-RU">
              <a:solidFill>
                <a:prstClr val="white"/>
              </a:solidFill>
            </a:endParaRPr>
          </a:p>
        </p:txBody>
      </p:sp>
      <p:pic>
        <p:nvPicPr>
          <p:cNvPr id="24" name="Picture 20" descr="http://im0-tub-ru.yandex.net/i?id=165173017-39-72&amp;n=21">
            <a:hlinkClick r:id="rId9"/>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24255" y="9254615"/>
            <a:ext cx="57626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20" descr="http://im0-tub-ru.yandex.net/i?id=165173017-39-72&amp;n=21">
            <a:hlinkClick r:id="rId9"/>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24255" y="2865285"/>
            <a:ext cx="57626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20" descr="http://im0-tub-ru.yandex.net/i?id=165173017-39-72&amp;n=21">
            <a:hlinkClick r:id="rId9"/>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25207" y="3933553"/>
            <a:ext cx="57626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20" descr="http://im0-tub-ru.yandex.net/i?id=165173017-39-72&amp;n=21">
            <a:hlinkClick r:id="rId9"/>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001314" y="2865285"/>
            <a:ext cx="57626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18" descr="http://im5-tub-ru.yandex.net/i?id=83539372-02-72&amp;n=21">
            <a:hlinkClick r:id="rId11"/>
          </p:cNvPr>
          <p:cNvPicPr>
            <a:picLocks noChangeAspect="1" noChangeArrowheads="1"/>
          </p:cNvPicPr>
          <p:nvPr/>
        </p:nvPicPr>
        <p:blipFill>
          <a:blip r:embed="rId12">
            <a:extLst>
              <a:ext uri="{BEBA8EAE-BF5A-486C-A8C5-ECC9F3942E4B}">
                <a14:imgProps xmlns:a14="http://schemas.microsoft.com/office/drawing/2010/main">
                  <a14:imgLayer r:embed="rId13">
                    <a14:imgEffect>
                      <a14:colorTemperature colorTemp="88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rot="19618962">
            <a:off x="1642646" y="3956924"/>
            <a:ext cx="664415"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18" descr="http://im5-tub-ru.yandex.net/i?id=83539372-02-72&amp;n=21">
            <a:hlinkClick r:id="rId11"/>
          </p:cNvPr>
          <p:cNvPicPr>
            <a:picLocks noChangeAspect="1" noChangeArrowheads="1"/>
          </p:cNvPicPr>
          <p:nvPr/>
        </p:nvPicPr>
        <p:blipFill>
          <a:blip r:embed="rId12">
            <a:extLst>
              <a:ext uri="{BEBA8EAE-BF5A-486C-A8C5-ECC9F3942E4B}">
                <a14:imgProps xmlns:a14="http://schemas.microsoft.com/office/drawing/2010/main">
                  <a14:imgLayer r:embed="rId13">
                    <a14:imgEffect>
                      <a14:colorTemperature colorTemp="88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rot="19618962">
            <a:off x="6123211" y="9130397"/>
            <a:ext cx="664415"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18" descr="http://im5-tub-ru.yandex.net/i?id=83539372-02-72&amp;n=21">
            <a:hlinkClick r:id="rId11"/>
          </p:cNvPr>
          <p:cNvPicPr>
            <a:picLocks noChangeAspect="1" noChangeArrowheads="1"/>
          </p:cNvPicPr>
          <p:nvPr/>
        </p:nvPicPr>
        <p:blipFill>
          <a:blip r:embed="rId12">
            <a:extLst>
              <a:ext uri="{BEBA8EAE-BF5A-486C-A8C5-ECC9F3942E4B}">
                <a14:imgProps xmlns:a14="http://schemas.microsoft.com/office/drawing/2010/main">
                  <a14:imgLayer r:embed="rId13">
                    <a14:imgEffect>
                      <a14:colorTemperature colorTemp="88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rot="19618962">
            <a:off x="6245368" y="5077827"/>
            <a:ext cx="664415"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36680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3682" y="0"/>
            <a:ext cx="7561262" cy="10872465"/>
          </a:xfrm>
          <a:prstGeom prst="rect">
            <a:avLst/>
          </a:prstGeom>
        </p:spPr>
      </p:pic>
      <p:sp>
        <p:nvSpPr>
          <p:cNvPr id="4" name="Заголовок 3"/>
          <p:cNvSpPr>
            <a:spLocks noGrp="1"/>
          </p:cNvSpPr>
          <p:nvPr>
            <p:ph type="title"/>
          </p:nvPr>
        </p:nvSpPr>
        <p:spPr>
          <a:xfrm>
            <a:off x="378065" y="664159"/>
            <a:ext cx="6805137" cy="1800225"/>
          </a:xfrm>
        </p:spPr>
        <p:txBody>
          <a:bodyPr>
            <a:normAutofit/>
          </a:bodyPr>
          <a:lstStyle/>
          <a:p>
            <a:r>
              <a:rPr lang="ru-RU" sz="3700" b="1" dirty="0">
                <a:solidFill>
                  <a:srgbClr val="002060"/>
                </a:solidFill>
                <a:latin typeface="Monotype Corsiva" panose="03010101010201010101" pitchFamily="66" charset="0"/>
              </a:rPr>
              <a:t>«</a:t>
            </a:r>
            <a:r>
              <a:rPr lang="ru-RU" sz="3700" b="1" dirty="0">
                <a:solidFill>
                  <a:srgbClr val="002060"/>
                </a:solidFill>
                <a:latin typeface="Monotype Corsiva" panose="03010101010201010101" pitchFamily="66" charset="0"/>
                <a:cs typeface="Times New Roman" panose="02020603050405020304" pitchFamily="18" charset="0"/>
              </a:rPr>
              <a:t>А у нас в саду!»</a:t>
            </a:r>
            <a:br>
              <a:rPr lang="ru-RU" sz="3700" b="1" dirty="0">
                <a:solidFill>
                  <a:srgbClr val="002060"/>
                </a:solidFill>
                <a:latin typeface="Monotype Corsiva" panose="03010101010201010101" pitchFamily="66" charset="0"/>
                <a:cs typeface="Times New Roman" panose="02020603050405020304" pitchFamily="18" charset="0"/>
              </a:rPr>
            </a:br>
            <a:endParaRPr lang="ru-RU" sz="3700" b="1" dirty="0">
              <a:latin typeface="Segoe Script" panose="020B0504020000000003" pitchFamily="34" charset="0"/>
            </a:endParaRPr>
          </a:p>
        </p:txBody>
      </p:sp>
      <p:pic>
        <p:nvPicPr>
          <p:cNvPr id="9" name="Объект 8"/>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5400787" y="620268"/>
            <a:ext cx="1364143" cy="1803327"/>
          </a:xfrm>
        </p:spPr>
      </p:pic>
      <p:sp>
        <p:nvSpPr>
          <p:cNvPr id="7" name="Объект 6"/>
          <p:cNvSpPr>
            <a:spLocks noGrp="1"/>
          </p:cNvSpPr>
          <p:nvPr>
            <p:ph sz="half" idx="2"/>
          </p:nvPr>
        </p:nvSpPr>
        <p:spPr>
          <a:xfrm>
            <a:off x="3673233" y="6408787"/>
            <a:ext cx="3024338" cy="3992855"/>
          </a:xfrm>
        </p:spPr>
        <p:txBody>
          <a:bodyPr>
            <a:noAutofit/>
          </a:bodyPr>
          <a:lstStyle/>
          <a:p>
            <a:pPr marL="0" indent="0" algn="just">
              <a:buNone/>
            </a:pPr>
            <a:r>
              <a:rPr lang="ru-RU" sz="1400" dirty="0">
                <a:latin typeface="Times New Roman" panose="02020603050405020304" pitchFamily="18" charset="0"/>
                <a:cs typeface="Times New Roman" panose="02020603050405020304" pitchFamily="18" charset="0"/>
              </a:rPr>
              <a:t>22 ноября внештатный инспектор по ПДД Галимова Лилия Рихватовна совместно с родителями и детьми средней национальной группы №2 приняли участие во всероссийской акции «Пристегнись, Россия!»</a:t>
            </a:r>
          </a:p>
          <a:p>
            <a:pPr marL="0" indent="0" algn="just">
              <a:lnSpc>
                <a:spcPct val="150000"/>
              </a:lnSpc>
              <a:buNone/>
            </a:pPr>
            <a:endParaRPr lang="ru-RU" sz="1600" dirty="0">
              <a:latin typeface="Times New Roman" panose="02020603050405020304" pitchFamily="18" charset="0"/>
              <a:cs typeface="Times New Roman" panose="02020603050405020304" pitchFamily="18" charset="0"/>
            </a:endParaRPr>
          </a:p>
          <a:p>
            <a:pPr marL="0" indent="0" algn="just">
              <a:lnSpc>
                <a:spcPct val="150000"/>
              </a:lnSpc>
              <a:buNone/>
            </a:pPr>
            <a:endParaRPr lang="ru-RU" sz="1600"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4495161" y="1913242"/>
            <a:ext cx="2778726" cy="763478"/>
          </a:xfrm>
          <a:prstGeom prst="rect">
            <a:avLst/>
          </a:prstGeom>
        </p:spPr>
        <p:txBody>
          <a:bodyPr wrap="square" lIns="104923" tIns="52461" rIns="104923" bIns="52461">
            <a:spAutoFit/>
          </a:bodyPr>
          <a:lstStyle/>
          <a:p>
            <a:pPr algn="ctr"/>
            <a:endParaRPr lang="ru-RU" dirty="0" smtClean="0">
              <a:solidFill>
                <a:prstClr val="black"/>
              </a:solidFill>
              <a:latin typeface="Times New Roman" panose="02020603050405020304" pitchFamily="18" charset="0"/>
              <a:cs typeface="Times New Roman" panose="02020603050405020304" pitchFamily="18" charset="0"/>
            </a:endParaRPr>
          </a:p>
          <a:p>
            <a:pPr algn="ctr"/>
            <a:endParaRPr lang="ru-RU" dirty="0">
              <a:solidFill>
                <a:prstClr val="black"/>
              </a:solidFill>
              <a:latin typeface="Times New Roman" panose="02020603050405020304" pitchFamily="18" charset="0"/>
              <a:cs typeface="Times New Roman" panose="02020603050405020304" pitchFamily="18" charset="0"/>
            </a:endParaRPr>
          </a:p>
        </p:txBody>
      </p:sp>
      <p:pic>
        <p:nvPicPr>
          <p:cNvPr id="8" name="Рисунок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94580" y="8064971"/>
            <a:ext cx="2370553" cy="1512168"/>
          </a:xfrm>
          <a:prstGeom prst="rect">
            <a:avLst/>
          </a:prstGeom>
        </p:spPr>
      </p:pic>
      <p:sp>
        <p:nvSpPr>
          <p:cNvPr id="10" name="Прямоугольник 9"/>
          <p:cNvSpPr/>
          <p:nvPr/>
        </p:nvSpPr>
        <p:spPr>
          <a:xfrm>
            <a:off x="868986" y="5256659"/>
            <a:ext cx="2804247" cy="1398614"/>
          </a:xfrm>
          <a:prstGeom prst="rect">
            <a:avLst/>
          </a:prstGeom>
        </p:spPr>
        <p:txBody>
          <a:bodyPr wrap="square" lIns="104927" tIns="52464" rIns="104927" bIns="52464">
            <a:spAutoFit/>
          </a:bodyPr>
          <a:lstStyle/>
          <a:p>
            <a:pPr algn="just"/>
            <a:endParaRPr lang="ru-RU" sz="1400" dirty="0" smtClean="0">
              <a:latin typeface="Times New Roman" panose="02020603050405020304" pitchFamily="18" charset="0"/>
              <a:cs typeface="Times New Roman" panose="02020603050405020304" pitchFamily="18" charset="0"/>
            </a:endParaRPr>
          </a:p>
          <a:p>
            <a:pPr algn="just"/>
            <a:r>
              <a:rPr lang="ru-RU" sz="1400" dirty="0" smtClean="0">
                <a:latin typeface="Times New Roman" panose="02020603050405020304" pitchFamily="18" charset="0"/>
                <a:cs typeface="Times New Roman" panose="02020603050405020304" pitchFamily="18" charset="0"/>
              </a:rPr>
              <a:t>16 </a:t>
            </a:r>
            <a:r>
              <a:rPr lang="ru-RU" sz="1400" dirty="0">
                <a:latin typeface="Times New Roman" panose="02020603050405020304" pitchFamily="18" charset="0"/>
                <a:cs typeface="Times New Roman" panose="02020603050405020304" pitchFamily="18" charset="0"/>
              </a:rPr>
              <a:t>ноября наши дети участвовали в акции посвященной  Всемирному дню памяти жертв Дорожно – транспортных происшествий!</a:t>
            </a:r>
          </a:p>
        </p:txBody>
      </p:sp>
      <p:pic>
        <p:nvPicPr>
          <p:cNvPr id="11" name="Рисунок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15916" y="6744806"/>
            <a:ext cx="2310386" cy="1819342"/>
          </a:xfrm>
          <a:prstGeom prst="rect">
            <a:avLst/>
          </a:prstGeom>
        </p:spPr>
      </p:pic>
      <p:sp>
        <p:nvSpPr>
          <p:cNvPr id="12" name="Прямоугольник 11"/>
          <p:cNvSpPr/>
          <p:nvPr/>
        </p:nvSpPr>
        <p:spPr>
          <a:xfrm>
            <a:off x="3780635" y="2448347"/>
            <a:ext cx="2727436" cy="1829501"/>
          </a:xfrm>
          <a:prstGeom prst="rect">
            <a:avLst/>
          </a:prstGeom>
        </p:spPr>
        <p:txBody>
          <a:bodyPr wrap="square" lIns="104927" tIns="52464" rIns="104927" bIns="52464">
            <a:spAutoFit/>
          </a:bodyPr>
          <a:lstStyle/>
          <a:p>
            <a:pPr algn="just"/>
            <a:r>
              <a:rPr lang="ru-RU" sz="1400" dirty="0" smtClean="0">
                <a:latin typeface="Times New Roman" panose="02020603050405020304" pitchFamily="18" charset="0"/>
                <a:cs typeface="Times New Roman" panose="02020603050405020304" pitchFamily="18" charset="0"/>
              </a:rPr>
              <a:t>«Детям </a:t>
            </a:r>
            <a:r>
              <a:rPr lang="ru-RU" sz="1400" dirty="0">
                <a:latin typeface="Times New Roman" panose="02020603050405020304" pitchFamily="18" charset="0"/>
                <a:cs typeface="Times New Roman" panose="02020603050405020304" pitchFamily="18" charset="0"/>
              </a:rPr>
              <a:t>чистый </a:t>
            </a:r>
            <a:r>
              <a:rPr lang="ru-RU" sz="1400" dirty="0" smtClean="0">
                <a:latin typeface="Times New Roman" panose="02020603050405020304" pitchFamily="18" charset="0"/>
                <a:cs typeface="Times New Roman" panose="02020603050405020304" pitchFamily="18" charset="0"/>
              </a:rPr>
              <a:t>город»</a:t>
            </a:r>
            <a:endParaRPr lang="ru-RU" sz="1400" dirty="0">
              <a:latin typeface="Times New Roman" panose="02020603050405020304" pitchFamily="18" charset="0"/>
              <a:cs typeface="Times New Roman" panose="02020603050405020304" pitchFamily="18" charset="0"/>
            </a:endParaRPr>
          </a:p>
          <a:p>
            <a:pPr algn="just"/>
            <a:r>
              <a:rPr lang="ru-RU" sz="1400" dirty="0">
                <a:latin typeface="Times New Roman" panose="02020603050405020304" pitchFamily="18" charset="0"/>
                <a:cs typeface="Times New Roman" panose="02020603050405020304" pitchFamily="18" charset="0"/>
              </a:rPr>
              <a:t>По итогам муниципального конкурса "Детям чистый город с безопасным движением!" МБДОУ "Детский сад №7" занял 3 место. Поздравляем воспитателя Кондратьеву Г.М. и ее воспитанников с победой!</a:t>
            </a:r>
          </a:p>
        </p:txBody>
      </p:sp>
      <p:pic>
        <p:nvPicPr>
          <p:cNvPr id="13" name="Рисунок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67520" y="4360686"/>
            <a:ext cx="2405399" cy="1832077"/>
          </a:xfrm>
          <a:prstGeom prst="rect">
            <a:avLst/>
          </a:prstGeom>
        </p:spPr>
      </p:pic>
      <p:sp>
        <p:nvSpPr>
          <p:cNvPr id="2" name="Прямоугольник 1"/>
          <p:cNvSpPr/>
          <p:nvPr/>
        </p:nvSpPr>
        <p:spPr>
          <a:xfrm>
            <a:off x="868986" y="1913242"/>
            <a:ext cx="2925327" cy="1169551"/>
          </a:xfrm>
          <a:prstGeom prst="rect">
            <a:avLst/>
          </a:prstGeom>
        </p:spPr>
        <p:txBody>
          <a:bodyPr wrap="square">
            <a:spAutoFit/>
          </a:bodyPr>
          <a:lstStyle/>
          <a:p>
            <a:pPr algn="just"/>
            <a:r>
              <a:rPr lang="ru-RU" sz="1400" dirty="0">
                <a:latin typeface="Times New Roman" panose="02020603050405020304" pitchFamily="18" charset="0"/>
                <a:cs typeface="Times New Roman" panose="02020603050405020304" pitchFamily="18" charset="0"/>
              </a:rPr>
              <a:t>26 сентября внештатный инспектор по ПДД Галимова Л.Р. в рамках планового родительского собрания провела мастер – класс по ПДД «Безопасность вашего ребёнка».</a:t>
            </a:r>
          </a:p>
        </p:txBody>
      </p:sp>
      <p:pic>
        <p:nvPicPr>
          <p:cNvPr id="1026" name="Picture 2" descr="C:\Users\п\Desktop\ПДД 2017-2018\ПДД НА САЙТ ГАЛИМОВА\IMG-20171026-WA0018.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222539" y="3091478"/>
            <a:ext cx="1869120" cy="20108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95800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3682" y="0"/>
            <a:ext cx="7561262" cy="10872465"/>
          </a:xfrm>
          <a:prstGeom prst="rect">
            <a:avLst/>
          </a:prstGeom>
        </p:spPr>
      </p:pic>
      <p:sp>
        <p:nvSpPr>
          <p:cNvPr id="4" name="Заголовок 3"/>
          <p:cNvSpPr>
            <a:spLocks noGrp="1"/>
          </p:cNvSpPr>
          <p:nvPr>
            <p:ph type="title"/>
          </p:nvPr>
        </p:nvSpPr>
        <p:spPr>
          <a:xfrm>
            <a:off x="391744" y="900528"/>
            <a:ext cx="6805137" cy="1800225"/>
          </a:xfrm>
        </p:spPr>
        <p:txBody>
          <a:bodyPr>
            <a:normAutofit/>
          </a:bodyPr>
          <a:lstStyle/>
          <a:p>
            <a:r>
              <a:rPr lang="ru-RU" sz="3700" b="1" dirty="0">
                <a:solidFill>
                  <a:srgbClr val="002060"/>
                </a:solidFill>
                <a:latin typeface="Monotype Corsiva" panose="03010101010201010101" pitchFamily="66" charset="0"/>
              </a:rPr>
              <a:t>«</a:t>
            </a:r>
            <a:r>
              <a:rPr lang="ru-RU" sz="3700" b="1" dirty="0">
                <a:solidFill>
                  <a:srgbClr val="002060"/>
                </a:solidFill>
                <a:latin typeface="Monotype Corsiva" panose="03010101010201010101" pitchFamily="66" charset="0"/>
                <a:cs typeface="Times New Roman" panose="02020603050405020304" pitchFamily="18" charset="0"/>
              </a:rPr>
              <a:t>А у нас в саду!»</a:t>
            </a:r>
            <a:br>
              <a:rPr lang="ru-RU" sz="3700" b="1" dirty="0">
                <a:solidFill>
                  <a:srgbClr val="002060"/>
                </a:solidFill>
                <a:latin typeface="Monotype Corsiva" panose="03010101010201010101" pitchFamily="66" charset="0"/>
                <a:cs typeface="Times New Roman" panose="02020603050405020304" pitchFamily="18" charset="0"/>
              </a:rPr>
            </a:br>
            <a:endParaRPr lang="ru-RU" sz="3700" b="1" dirty="0">
              <a:latin typeface="Segoe Script" panose="020B0504020000000003" pitchFamily="34" charset="0"/>
            </a:endParaRPr>
          </a:p>
        </p:txBody>
      </p:sp>
      <p:pic>
        <p:nvPicPr>
          <p:cNvPr id="9" name="Объект 8"/>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5436815" y="674825"/>
            <a:ext cx="1364143" cy="1674713"/>
          </a:xfrm>
        </p:spPr>
      </p:pic>
      <p:sp>
        <p:nvSpPr>
          <p:cNvPr id="3" name="Прямоугольник 2"/>
          <p:cNvSpPr/>
          <p:nvPr/>
        </p:nvSpPr>
        <p:spPr>
          <a:xfrm>
            <a:off x="4495161" y="1913242"/>
            <a:ext cx="2778726" cy="763478"/>
          </a:xfrm>
          <a:prstGeom prst="rect">
            <a:avLst/>
          </a:prstGeom>
        </p:spPr>
        <p:txBody>
          <a:bodyPr wrap="square" lIns="104923" tIns="52461" rIns="104923" bIns="52461">
            <a:spAutoFit/>
          </a:bodyPr>
          <a:lstStyle/>
          <a:p>
            <a:pPr algn="ctr"/>
            <a:endParaRPr lang="ru-RU" dirty="0" smtClean="0">
              <a:solidFill>
                <a:prstClr val="black"/>
              </a:solidFill>
              <a:latin typeface="Times New Roman" panose="02020603050405020304" pitchFamily="18" charset="0"/>
              <a:cs typeface="Times New Roman" panose="02020603050405020304" pitchFamily="18" charset="0"/>
            </a:endParaRPr>
          </a:p>
          <a:p>
            <a:pPr algn="ctr"/>
            <a:endParaRPr lang="ru-RU" dirty="0">
              <a:solidFill>
                <a:prstClr val="black"/>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754141" y="2027212"/>
            <a:ext cx="6080344" cy="4185761"/>
          </a:xfrm>
          <a:prstGeom prst="rect">
            <a:avLst/>
          </a:prstGeom>
          <a:noFill/>
        </p:spPr>
        <p:txBody>
          <a:bodyPr wrap="square" numCol="2" rtlCol="0">
            <a:spAutoFit/>
          </a:bodyPr>
          <a:lstStyle/>
          <a:p>
            <a:pPr algn="just"/>
            <a:r>
              <a:rPr lang="ru-RU" sz="1400" dirty="0" smtClean="0">
                <a:latin typeface="Times New Roman" panose="02020603050405020304" pitchFamily="18" charset="0"/>
                <a:cs typeface="Times New Roman" panose="02020603050405020304" pitchFamily="18" charset="0"/>
              </a:rPr>
              <a:t>В рамках </a:t>
            </a:r>
            <a:r>
              <a:rPr lang="ru-RU" sz="1400" dirty="0">
                <a:latin typeface="Times New Roman" panose="02020603050405020304" pitchFamily="18" charset="0"/>
                <a:cs typeface="Times New Roman" panose="02020603050405020304" pitchFamily="18" charset="0"/>
              </a:rPr>
              <a:t>тематической недели </a:t>
            </a:r>
            <a:r>
              <a:rPr lang="ru-RU" sz="1400" dirty="0" smtClean="0">
                <a:latin typeface="Times New Roman" panose="02020603050405020304" pitchFamily="18" charset="0"/>
                <a:cs typeface="Times New Roman" panose="02020603050405020304" pitchFamily="18" charset="0"/>
              </a:rPr>
              <a:t>«Профилактика  </a:t>
            </a:r>
            <a:r>
              <a:rPr lang="ru-RU" sz="1400" dirty="0">
                <a:latin typeface="Times New Roman" panose="02020603050405020304" pitchFamily="18" charset="0"/>
                <a:cs typeface="Times New Roman" panose="02020603050405020304" pitchFamily="18" charset="0"/>
              </a:rPr>
              <a:t>детского дорожно-транспортного </a:t>
            </a:r>
            <a:r>
              <a:rPr lang="ru-RU" sz="1400" dirty="0" smtClean="0">
                <a:latin typeface="Times New Roman" panose="02020603050405020304" pitchFamily="18" charset="0"/>
                <a:cs typeface="Times New Roman" panose="02020603050405020304" pitchFamily="18" charset="0"/>
              </a:rPr>
              <a:t>травматизма в осенний период» в нашем саду прошли </a:t>
            </a:r>
            <a:r>
              <a:rPr lang="ru-RU" sz="1400" dirty="0">
                <a:latin typeface="Times New Roman" panose="02020603050405020304" pitchFamily="18" charset="0"/>
                <a:cs typeface="Times New Roman" panose="02020603050405020304" pitchFamily="18" charset="0"/>
              </a:rPr>
              <a:t>различные </a:t>
            </a:r>
            <a:r>
              <a:rPr lang="ru-RU" sz="1400" dirty="0" smtClean="0">
                <a:latin typeface="Times New Roman" panose="02020603050405020304" pitchFamily="18" charset="0"/>
                <a:cs typeface="Times New Roman" panose="02020603050405020304" pitchFamily="18" charset="0"/>
              </a:rPr>
              <a:t>мероприятия. </a:t>
            </a:r>
            <a:r>
              <a:rPr lang="ru-RU" sz="1400" dirty="0">
                <a:latin typeface="Times New Roman" panose="02020603050405020304" pitchFamily="18" charset="0"/>
                <a:cs typeface="Times New Roman" panose="02020603050405020304" pitchFamily="18" charset="0"/>
              </a:rPr>
              <a:t>В каждой возрастной группе воспитатели провели мини – собрания для родителей. На информационных стендах для родителей размещены памятки: «Осенний период и дороги», «</a:t>
            </a:r>
            <a:r>
              <a:rPr lang="ru-RU" sz="1400" dirty="0" err="1">
                <a:latin typeface="Times New Roman" panose="02020603050405020304" pitchFamily="18" charset="0"/>
                <a:cs typeface="Times New Roman" panose="02020603050405020304" pitchFamily="18" charset="0"/>
              </a:rPr>
              <a:t>Световозвращающие</a:t>
            </a:r>
            <a:r>
              <a:rPr lang="ru-RU" sz="1400" dirty="0">
                <a:latin typeface="Times New Roman" panose="02020603050405020304" pitchFamily="18" charset="0"/>
                <a:cs typeface="Times New Roman" panose="02020603050405020304" pitchFamily="18" charset="0"/>
              </a:rPr>
              <a:t> элементы</a:t>
            </a:r>
            <a:r>
              <a:rPr lang="ru-RU" sz="1400" dirty="0" smtClean="0">
                <a:latin typeface="Times New Roman" panose="02020603050405020304" pitchFamily="18" charset="0"/>
                <a:cs typeface="Times New Roman" panose="02020603050405020304" pitchFamily="18" charset="0"/>
              </a:rPr>
              <a:t>». Для </a:t>
            </a:r>
            <a:r>
              <a:rPr lang="ru-RU" sz="1400" dirty="0">
                <a:latin typeface="Times New Roman" panose="02020603050405020304" pitchFamily="18" charset="0"/>
                <a:cs typeface="Times New Roman" panose="02020603050405020304" pitchFamily="18" charset="0"/>
              </a:rPr>
              <a:t>общего рассматривания родителей с детьми в приемнике размещены папки-передвижки «Правила дорожного движения» В каждой возрастной группе для родителей были проведены инструктажи «Правила дорожного движения в осенний период»</a:t>
            </a:r>
          </a:p>
          <a:p>
            <a:endParaRPr lang="ru-RU" dirty="0"/>
          </a:p>
        </p:txBody>
      </p:sp>
      <p:pic>
        <p:nvPicPr>
          <p:cNvPr id="17" name="Рисунок 16" descr="E:\DCIM\101MSDCF\DSC08969.JPG"/>
          <p:cNvPicPr/>
          <p:nvPr/>
        </p:nvPicPr>
        <p:blipFill>
          <a:blip r:embed="rId5" cstate="print"/>
          <a:srcRect t="16185"/>
          <a:stretch>
            <a:fillRect/>
          </a:stretch>
        </p:blipFill>
        <p:spPr bwMode="auto">
          <a:xfrm rot="5400000">
            <a:off x="4130058" y="2242935"/>
            <a:ext cx="1479863" cy="1314623"/>
          </a:xfrm>
          <a:prstGeom prst="rect">
            <a:avLst/>
          </a:prstGeom>
          <a:noFill/>
          <a:ln w="9525">
            <a:noFill/>
            <a:miter lim="800000"/>
            <a:headEnd/>
            <a:tailEnd/>
          </a:ln>
        </p:spPr>
      </p:pic>
      <p:pic>
        <p:nvPicPr>
          <p:cNvPr id="18" name="Рисунок 17" descr="E:\DCIM\101MSDCF\DSC08955.JPG"/>
          <p:cNvPicPr/>
          <p:nvPr/>
        </p:nvPicPr>
        <p:blipFill>
          <a:blip r:embed="rId6" cstate="print"/>
          <a:srcRect/>
          <a:stretch>
            <a:fillRect/>
          </a:stretch>
        </p:blipFill>
        <p:spPr bwMode="auto">
          <a:xfrm>
            <a:off x="4999279" y="3744491"/>
            <a:ext cx="1307182" cy="1482366"/>
          </a:xfrm>
          <a:prstGeom prst="rect">
            <a:avLst/>
          </a:prstGeom>
          <a:noFill/>
          <a:ln w="9525">
            <a:noFill/>
            <a:miter lim="800000"/>
            <a:headEnd/>
            <a:tailEnd/>
          </a:ln>
        </p:spPr>
      </p:pic>
      <p:pic>
        <p:nvPicPr>
          <p:cNvPr id="19" name="Рисунок 18" descr="C:\Users\п\Desktop\Новая папка\20171212_091121.jp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404367" y="7776939"/>
            <a:ext cx="1872208" cy="1949525"/>
          </a:xfrm>
          <a:prstGeom prst="rect">
            <a:avLst/>
          </a:prstGeom>
          <a:noFill/>
          <a:ln>
            <a:noFill/>
          </a:ln>
        </p:spPr>
      </p:pic>
      <p:pic>
        <p:nvPicPr>
          <p:cNvPr id="20" name="Рисунок 19" descr="C:\Users\п\Desktop\Новая папка\IMG-20171023-WA0003.jpg"/>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167931" y="5328667"/>
            <a:ext cx="1484939" cy="1440160"/>
          </a:xfrm>
          <a:prstGeom prst="rect">
            <a:avLst/>
          </a:prstGeom>
          <a:noFill/>
          <a:ln>
            <a:noFill/>
          </a:ln>
        </p:spPr>
      </p:pic>
      <p:pic>
        <p:nvPicPr>
          <p:cNvPr id="21" name="Рисунок 20" descr="C:\Users\п\Desktop\Новая папка\20171212_091242.jpg"/>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155863" y="7406702"/>
            <a:ext cx="1949766" cy="1966542"/>
          </a:xfrm>
          <a:prstGeom prst="rect">
            <a:avLst/>
          </a:prstGeom>
          <a:noFill/>
          <a:ln>
            <a:noFill/>
          </a:ln>
        </p:spPr>
      </p:pic>
      <p:sp>
        <p:nvSpPr>
          <p:cNvPr id="15" name="TextBox 14"/>
          <p:cNvSpPr txBox="1"/>
          <p:nvPr/>
        </p:nvSpPr>
        <p:spPr>
          <a:xfrm>
            <a:off x="775203" y="6480795"/>
            <a:ext cx="5904655" cy="1169551"/>
          </a:xfrm>
          <a:prstGeom prst="rect">
            <a:avLst/>
          </a:prstGeom>
          <a:noFill/>
        </p:spPr>
        <p:txBody>
          <a:bodyPr wrap="square" numCol="2" rtlCol="0">
            <a:spAutoFit/>
          </a:bodyPr>
          <a:lstStyle/>
          <a:p>
            <a:pPr algn="just"/>
            <a:r>
              <a:rPr lang="ru-RU" sz="1400" dirty="0" smtClean="0">
                <a:latin typeface="Times New Roman" panose="02020603050405020304" pitchFamily="18" charset="0"/>
                <a:cs typeface="Times New Roman" panose="02020603050405020304" pitchFamily="18" charset="0"/>
              </a:rPr>
              <a:t>Внештатный инспектор по ПДД в ДОУ Галимова Л.Р. провела для детей</a:t>
            </a:r>
            <a:r>
              <a:rPr lang="ru-RU" sz="1400" dirty="0">
                <a:solidFill>
                  <a:prstClr val="black"/>
                </a:solidFill>
                <a:latin typeface="Times New Roman" panose="02020603050405020304" pitchFamily="18" charset="0"/>
                <a:cs typeface="Times New Roman" panose="02020603050405020304" pitchFamily="18" charset="0"/>
              </a:rPr>
              <a:t> средней группы</a:t>
            </a:r>
            <a:r>
              <a:rPr lang="ru-RU" sz="1400" dirty="0" smtClean="0">
                <a:latin typeface="Times New Roman" panose="02020603050405020304" pitchFamily="18" charset="0"/>
                <a:cs typeface="Times New Roman" panose="02020603050405020304" pitchFamily="18" charset="0"/>
              </a:rPr>
              <a:t>  познавательное занятие </a:t>
            </a:r>
          </a:p>
          <a:p>
            <a:pPr algn="just"/>
            <a:r>
              <a:rPr lang="ru-RU" sz="1400" dirty="0">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«В гостях у светофора»</a:t>
            </a: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27603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19"/>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5154" y="2"/>
            <a:ext cx="7561263" cy="10801348"/>
          </a:xfrm>
          <a:prstGeom prst="rect">
            <a:avLst/>
          </a:prstGeom>
        </p:spPr>
      </p:pic>
      <p:sp>
        <p:nvSpPr>
          <p:cNvPr id="6" name="Заголовок 5"/>
          <p:cNvSpPr>
            <a:spLocks noGrp="1"/>
          </p:cNvSpPr>
          <p:nvPr>
            <p:ph type="title"/>
          </p:nvPr>
        </p:nvSpPr>
        <p:spPr>
          <a:xfrm>
            <a:off x="409696" y="266704"/>
            <a:ext cx="6805137" cy="1800225"/>
          </a:xfrm>
        </p:spPr>
        <p:txBody>
          <a:bodyPr>
            <a:normAutofit/>
          </a:bodyPr>
          <a:lstStyle/>
          <a:p>
            <a:r>
              <a:rPr lang="ru-RU" sz="3700" b="1" dirty="0">
                <a:solidFill>
                  <a:schemeClr val="tx2"/>
                </a:solidFill>
                <a:latin typeface="Monotype Corsiva" panose="03010101010201010101" pitchFamily="66" charset="0"/>
                <a:cs typeface="Times New Roman" panose="02020603050405020304" pitchFamily="18" charset="0"/>
              </a:rPr>
              <a:t>«Творчество детей»</a:t>
            </a:r>
            <a:endParaRPr lang="ru-RU" sz="2300" b="1" dirty="0">
              <a:solidFill>
                <a:schemeClr val="tx2"/>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sz="half" idx="2"/>
          </p:nvPr>
        </p:nvSpPr>
        <p:spPr>
          <a:xfrm>
            <a:off x="1918938" y="1492806"/>
            <a:ext cx="3457317" cy="1148247"/>
          </a:xfrm>
        </p:spPr>
        <p:txBody>
          <a:bodyPr>
            <a:normAutofit/>
          </a:bodyPr>
          <a:lstStyle/>
          <a:p>
            <a:pPr marL="0" indent="0" algn="ctr">
              <a:buNone/>
            </a:pPr>
            <a:endParaRPr lang="ru-RU" sz="1100" b="1" dirty="0">
              <a:solidFill>
                <a:srgbClr val="21EB2B"/>
              </a:solidFill>
              <a:latin typeface="Times New Roman" panose="02020603050405020304" pitchFamily="18" charset="0"/>
              <a:cs typeface="Times New Roman" panose="02020603050405020304" pitchFamily="18" charset="0"/>
            </a:endParaRPr>
          </a:p>
          <a:p>
            <a:pPr marL="0" indent="0" algn="ctr">
              <a:buNone/>
            </a:pPr>
            <a:r>
              <a:rPr lang="ru-RU" sz="1400" b="1" dirty="0">
                <a:solidFill>
                  <a:srgbClr val="0070C0"/>
                </a:solidFill>
                <a:latin typeface="Times New Roman" panose="02020603050405020304" pitchFamily="18" charset="0"/>
                <a:cs typeface="Times New Roman" panose="02020603050405020304" pitchFamily="18" charset="0"/>
              </a:rPr>
              <a:t>Посмотрите,  какие интересные работы</a:t>
            </a:r>
          </a:p>
          <a:p>
            <a:pPr marL="0" indent="0" algn="ctr">
              <a:buNone/>
            </a:pPr>
            <a:r>
              <a:rPr lang="ru-RU" sz="1400" b="1" dirty="0">
                <a:solidFill>
                  <a:srgbClr val="0070C0"/>
                </a:solidFill>
                <a:latin typeface="Times New Roman" panose="02020603050405020304" pitchFamily="18" charset="0"/>
                <a:cs typeface="Times New Roman" panose="02020603050405020304" pitchFamily="18" charset="0"/>
              </a:rPr>
              <a:t> выполнили дети и их родители </a:t>
            </a:r>
          </a:p>
          <a:p>
            <a:pPr marL="0" indent="0" algn="ctr">
              <a:buNone/>
            </a:pPr>
            <a:r>
              <a:rPr lang="ru-RU" sz="1400" b="1" dirty="0">
                <a:solidFill>
                  <a:srgbClr val="0070C0"/>
                </a:solidFill>
                <a:latin typeface="Times New Roman" panose="02020603050405020304" pitchFamily="18" charset="0"/>
                <a:cs typeface="Times New Roman" panose="02020603050405020304" pitchFamily="18" charset="0"/>
              </a:rPr>
              <a:t>по правилам дорожного движения!</a:t>
            </a:r>
          </a:p>
        </p:txBody>
      </p:sp>
      <p:sp>
        <p:nvSpPr>
          <p:cNvPr id="2" name="Овальная выноска 1"/>
          <p:cNvSpPr/>
          <p:nvPr/>
        </p:nvSpPr>
        <p:spPr>
          <a:xfrm>
            <a:off x="1619326" y="1492805"/>
            <a:ext cx="4142387" cy="1324315"/>
          </a:xfrm>
          <a:prstGeom prst="wedgeEllipseCallout">
            <a:avLst>
              <a:gd name="adj1" fmla="val 52609"/>
              <a:gd name="adj2" fmla="val -52942"/>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91255" tIns="45628" rIns="91255" bIns="45628" rtlCol="0" anchor="ctr"/>
          <a:lstStyle/>
          <a:p>
            <a:pPr algn="ctr"/>
            <a:endParaRPr lang="ru-RU">
              <a:solidFill>
                <a:prstClr val="white"/>
              </a:solidFill>
            </a:endParaRPr>
          </a:p>
        </p:txBody>
      </p:sp>
      <p:pic>
        <p:nvPicPr>
          <p:cNvPr id="9" name="Рисунок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39334" y="951219"/>
            <a:ext cx="1740857" cy="2243236"/>
          </a:xfrm>
          <a:prstGeom prst="rect">
            <a:avLst/>
          </a:prstGeom>
        </p:spPr>
      </p:pic>
      <p:pic>
        <p:nvPicPr>
          <p:cNvPr id="4" name="Рисунок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05331" y="3019011"/>
            <a:ext cx="3634003" cy="2721902"/>
          </a:xfrm>
          <a:prstGeom prst="rect">
            <a:avLst/>
          </a:prstGeom>
          <a:ln>
            <a:noFill/>
          </a:ln>
          <a:effectLst>
            <a:outerShdw blurRad="190500" algn="tl" rotWithShape="0">
              <a:srgbClr val="000000">
                <a:alpha val="70000"/>
              </a:srgbClr>
            </a:outerShdw>
          </a:effectLst>
        </p:spPr>
      </p:pic>
      <p:pic>
        <p:nvPicPr>
          <p:cNvPr id="7" name="Рисунок 6"/>
          <p:cNvPicPr>
            <a:picLocks noChangeAspect="1"/>
          </p:cNvPicPr>
          <p:nvPr/>
        </p:nvPicPr>
        <p:blipFill rotWithShape="1">
          <a:blip r:embed="rId6">
            <a:extLst>
              <a:ext uri="{28A0092B-C50C-407E-A947-70E740481C1C}">
                <a14:useLocalDpi xmlns:a14="http://schemas.microsoft.com/office/drawing/2010/main" val="0"/>
              </a:ext>
            </a:extLst>
          </a:blip>
          <a:srcRect b="3963"/>
          <a:stretch/>
        </p:blipFill>
        <p:spPr>
          <a:xfrm>
            <a:off x="3795786" y="5936006"/>
            <a:ext cx="2842964" cy="3632582"/>
          </a:xfrm>
          <a:prstGeom prst="rect">
            <a:avLst/>
          </a:prstGeom>
          <a:ln>
            <a:noFill/>
          </a:ln>
          <a:effectLst>
            <a:outerShdw blurRad="190500" algn="tl" rotWithShape="0">
              <a:srgbClr val="000000">
                <a:alpha val="70000"/>
              </a:srgbClr>
            </a:outerShdw>
          </a:effectLst>
        </p:spPr>
      </p:pic>
      <p:pic>
        <p:nvPicPr>
          <p:cNvPr id="8" name="Рисунок 7"/>
          <p:cNvPicPr>
            <a:picLocks noChangeAspect="1"/>
          </p:cNvPicPr>
          <p:nvPr/>
        </p:nvPicPr>
        <p:blipFill rotWithShape="1">
          <a:blip r:embed="rId7">
            <a:extLst>
              <a:ext uri="{28A0092B-C50C-407E-A947-70E740481C1C}">
                <a14:useLocalDpi xmlns:a14="http://schemas.microsoft.com/office/drawing/2010/main" val="0"/>
              </a:ext>
            </a:extLst>
          </a:blip>
          <a:srcRect t="2593"/>
          <a:stretch/>
        </p:blipFill>
        <p:spPr>
          <a:xfrm>
            <a:off x="843122" y="5936006"/>
            <a:ext cx="2669141" cy="371835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90288945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Объект 19"/>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 y="2"/>
            <a:ext cx="7561263" cy="10801348"/>
          </a:xfrm>
          <a:prstGeom prst="rect">
            <a:avLst/>
          </a:prstGeom>
        </p:spPr>
      </p:pic>
      <p:sp>
        <p:nvSpPr>
          <p:cNvPr id="3" name="Объект 2"/>
          <p:cNvSpPr>
            <a:spLocks noGrp="1"/>
          </p:cNvSpPr>
          <p:nvPr>
            <p:ph idx="1"/>
          </p:nvPr>
        </p:nvSpPr>
        <p:spPr>
          <a:xfrm>
            <a:off x="972319" y="977584"/>
            <a:ext cx="6040675" cy="8670498"/>
          </a:xfrm>
        </p:spPr>
        <p:txBody>
          <a:bodyPr/>
          <a:lstStyle/>
          <a:p>
            <a:pPr marL="0" indent="0" algn="ctr">
              <a:spcBef>
                <a:spcPct val="0"/>
              </a:spcBef>
              <a:buNone/>
              <a:defRPr/>
            </a:pPr>
            <a:r>
              <a:rPr lang="ru-RU" altLang="ru-RU" b="1" i="1" dirty="0" smtClean="0">
                <a:solidFill>
                  <a:srgbClr val="002060"/>
                </a:solidFill>
                <a:latin typeface="Monotype Corsiva" panose="03010101010201010101" pitchFamily="66" charset="0"/>
                <a:cs typeface="Times New Roman" pitchFamily="18" charset="0"/>
              </a:rPr>
              <a:t>Отзывы </a:t>
            </a:r>
            <a:r>
              <a:rPr lang="ru-RU" altLang="ru-RU" b="1" i="1" dirty="0">
                <a:solidFill>
                  <a:srgbClr val="002060"/>
                </a:solidFill>
                <a:latin typeface="Monotype Corsiva" panose="03010101010201010101" pitchFamily="66" charset="0"/>
                <a:cs typeface="Times New Roman" pitchFamily="18" charset="0"/>
              </a:rPr>
              <a:t>и </a:t>
            </a:r>
            <a:r>
              <a:rPr lang="ru-RU" altLang="ru-RU" b="1" i="1" dirty="0" smtClean="0">
                <a:solidFill>
                  <a:srgbClr val="002060"/>
                </a:solidFill>
                <a:latin typeface="Monotype Corsiva" panose="03010101010201010101" pitchFamily="66" charset="0"/>
                <a:cs typeface="Times New Roman" pitchFamily="18" charset="0"/>
              </a:rPr>
              <a:t>предложения</a:t>
            </a:r>
            <a:r>
              <a:rPr lang="ru-RU" altLang="ru-RU" sz="1600" dirty="0">
                <a:solidFill>
                  <a:prstClr val="black"/>
                </a:solidFill>
                <a:latin typeface="Times New Roman" pitchFamily="18" charset="0"/>
                <a:cs typeface="Times New Roman" pitchFamily="18" charset="0"/>
              </a:rPr>
              <a:t>   </a:t>
            </a:r>
          </a:p>
          <a:p>
            <a:pPr marL="0" indent="0" algn="ctr">
              <a:lnSpc>
                <a:spcPct val="150000"/>
              </a:lnSpc>
              <a:spcBef>
                <a:spcPct val="0"/>
              </a:spcBef>
              <a:buNone/>
              <a:defRPr/>
            </a:pPr>
            <a:r>
              <a:rPr lang="ru-RU" altLang="ru-RU" sz="1600" dirty="0">
                <a:solidFill>
                  <a:prstClr val="black"/>
                </a:solidFill>
                <a:latin typeface="Times New Roman" pitchFamily="18" charset="0"/>
                <a:cs typeface="Times New Roman" pitchFamily="18" charset="0"/>
              </a:rPr>
              <a:t> </a:t>
            </a:r>
            <a:r>
              <a:rPr lang="ru-RU" altLang="ru-RU" sz="1600" b="1" dirty="0">
                <a:solidFill>
                  <a:prstClr val="black"/>
                </a:solidFill>
                <a:latin typeface="Times New Roman" pitchFamily="18" charset="0"/>
                <a:cs typeface="Times New Roman" pitchFamily="18" charset="0"/>
              </a:rPr>
              <a:t>Уважаемые родители и дети!</a:t>
            </a:r>
          </a:p>
          <a:p>
            <a:pPr marL="0" indent="0">
              <a:lnSpc>
                <a:spcPct val="150000"/>
              </a:lnSpc>
              <a:spcBef>
                <a:spcPct val="0"/>
              </a:spcBef>
              <a:buNone/>
              <a:defRPr/>
            </a:pPr>
            <a:r>
              <a:rPr lang="ru-RU" altLang="ru-RU" sz="1600" dirty="0">
                <a:solidFill>
                  <a:prstClr val="black"/>
                </a:solidFill>
                <a:latin typeface="Times New Roman" pitchFamily="18" charset="0"/>
                <a:cs typeface="Times New Roman" pitchFamily="18" charset="0"/>
              </a:rPr>
              <a:t>По всем интересующим вопросам, с отзывами и предложениями просим обращаться к воспитателям группы. Мы также просим принять участие в создании следующего номера нашей газеты.</a:t>
            </a:r>
          </a:p>
          <a:p>
            <a:pPr marL="0" indent="0">
              <a:lnSpc>
                <a:spcPct val="150000"/>
              </a:lnSpc>
              <a:spcBef>
                <a:spcPct val="0"/>
              </a:spcBef>
              <a:buNone/>
              <a:defRPr/>
            </a:pPr>
            <a:r>
              <a:rPr lang="ru-RU" altLang="ru-RU" sz="1600" b="1" dirty="0">
                <a:solidFill>
                  <a:prstClr val="black"/>
                </a:solidFill>
                <a:latin typeface="Times New Roman" pitchFamily="18" charset="0"/>
                <a:cs typeface="Times New Roman" pitchFamily="18" charset="0"/>
              </a:rPr>
              <a:t>Состав творческой (редакционной) группы:</a:t>
            </a:r>
          </a:p>
          <a:p>
            <a:pPr marL="0" indent="0">
              <a:lnSpc>
                <a:spcPct val="150000"/>
              </a:lnSpc>
              <a:spcBef>
                <a:spcPct val="0"/>
              </a:spcBef>
              <a:buNone/>
              <a:defRPr/>
            </a:pPr>
            <a:r>
              <a:rPr lang="ru-RU" altLang="ru-RU" sz="1600" dirty="0">
                <a:solidFill>
                  <a:prstClr val="black"/>
                </a:solidFill>
                <a:latin typeface="Times New Roman" pitchFamily="18" charset="0"/>
                <a:cs typeface="Times New Roman" pitchFamily="18" charset="0"/>
              </a:rPr>
              <a:t>Фролова О.П -  редактор</a:t>
            </a:r>
          </a:p>
          <a:p>
            <a:pPr marL="0" indent="0">
              <a:lnSpc>
                <a:spcPct val="150000"/>
              </a:lnSpc>
              <a:spcBef>
                <a:spcPct val="0"/>
              </a:spcBef>
              <a:buNone/>
              <a:defRPr/>
            </a:pPr>
            <a:r>
              <a:rPr lang="ru-RU" altLang="ru-RU" sz="1600" dirty="0">
                <a:solidFill>
                  <a:prstClr val="black"/>
                </a:solidFill>
                <a:latin typeface="Times New Roman" pitchFamily="18" charset="0"/>
                <a:cs typeface="Times New Roman" pitchFamily="18" charset="0"/>
              </a:rPr>
              <a:t>Галимова Л.Р. – внештатный инспектор ПДД</a:t>
            </a:r>
          </a:p>
          <a:p>
            <a:pPr marL="0" indent="0">
              <a:lnSpc>
                <a:spcPct val="150000"/>
              </a:lnSpc>
              <a:spcBef>
                <a:spcPct val="0"/>
              </a:spcBef>
              <a:buNone/>
              <a:defRPr/>
            </a:pPr>
            <a:r>
              <a:rPr lang="ru-RU" altLang="ru-RU" sz="1600" dirty="0">
                <a:solidFill>
                  <a:prstClr val="black"/>
                </a:solidFill>
                <a:latin typeface="Times New Roman" pitchFamily="18" charset="0"/>
                <a:cs typeface="Times New Roman" pitchFamily="18" charset="0"/>
              </a:rPr>
              <a:t>Дата выпуска журнала: ноябрь 2017 г.</a:t>
            </a:r>
          </a:p>
          <a:p>
            <a:pPr marL="0" indent="0">
              <a:lnSpc>
                <a:spcPct val="150000"/>
              </a:lnSpc>
              <a:spcBef>
                <a:spcPct val="0"/>
              </a:spcBef>
              <a:buNone/>
              <a:defRPr/>
            </a:pPr>
            <a:r>
              <a:rPr lang="ru-RU" altLang="ru-RU" sz="1600" dirty="0">
                <a:solidFill>
                  <a:prstClr val="black"/>
                </a:solidFill>
                <a:latin typeface="Times New Roman" pitchFamily="18" charset="0"/>
                <a:cs typeface="Times New Roman" pitchFamily="18" charset="0"/>
              </a:rPr>
              <a:t>Тираж – 9 штук.</a:t>
            </a:r>
          </a:p>
          <a:p>
            <a:pPr marL="0" indent="0">
              <a:lnSpc>
                <a:spcPct val="150000"/>
              </a:lnSpc>
              <a:spcBef>
                <a:spcPct val="0"/>
              </a:spcBef>
              <a:buNone/>
              <a:defRPr/>
            </a:pPr>
            <a:r>
              <a:rPr lang="ru-RU" altLang="ru-RU" sz="1600" dirty="0">
                <a:solidFill>
                  <a:prstClr val="black"/>
                </a:solidFill>
                <a:latin typeface="Times New Roman" pitchFamily="18" charset="0"/>
                <a:cs typeface="Times New Roman" pitchFamily="18" charset="0"/>
              </a:rPr>
              <a:t>Адрес, телефоны Учредителя журнала:</a:t>
            </a:r>
          </a:p>
          <a:p>
            <a:pPr marL="0" indent="0">
              <a:lnSpc>
                <a:spcPct val="150000"/>
              </a:lnSpc>
              <a:spcBef>
                <a:spcPct val="0"/>
              </a:spcBef>
              <a:buNone/>
              <a:defRPr/>
            </a:pPr>
            <a:r>
              <a:rPr lang="ru-RU" altLang="ru-RU" sz="1600" dirty="0">
                <a:solidFill>
                  <a:prstClr val="black"/>
                </a:solidFill>
                <a:latin typeface="Times New Roman" pitchFamily="18" charset="0"/>
                <a:cs typeface="Times New Roman" pitchFamily="18" charset="0"/>
              </a:rPr>
              <a:t>Адрес: 423250, улица Горького, дом 1 «А»</a:t>
            </a:r>
          </a:p>
          <a:p>
            <a:pPr marL="0" indent="0">
              <a:lnSpc>
                <a:spcPct val="150000"/>
              </a:lnSpc>
              <a:spcBef>
                <a:spcPct val="0"/>
              </a:spcBef>
              <a:buNone/>
              <a:defRPr/>
            </a:pPr>
            <a:r>
              <a:rPr lang="ru-RU" altLang="ru-RU" sz="1600" dirty="0">
                <a:solidFill>
                  <a:prstClr val="black"/>
                </a:solidFill>
                <a:latin typeface="Times New Roman" pitchFamily="18" charset="0"/>
                <a:cs typeface="Times New Roman" pitchFamily="18" charset="0"/>
              </a:rPr>
              <a:t>Телефон:+7(855) – 955 – 5 - 17 – 79</a:t>
            </a:r>
          </a:p>
          <a:p>
            <a:pPr marL="0" indent="0">
              <a:lnSpc>
                <a:spcPct val="150000"/>
              </a:lnSpc>
              <a:spcBef>
                <a:spcPct val="0"/>
              </a:spcBef>
              <a:buNone/>
              <a:defRPr/>
            </a:pPr>
            <a:r>
              <a:rPr lang="en-US" altLang="ru-RU" sz="1600" dirty="0">
                <a:solidFill>
                  <a:prstClr val="black"/>
                </a:solidFill>
                <a:latin typeface="Times New Roman" pitchFamily="18" charset="0"/>
                <a:cs typeface="Times New Roman" pitchFamily="18" charset="0"/>
              </a:rPr>
              <a:t>E –Mail: s – Len – 7@mail.</a:t>
            </a:r>
            <a:r>
              <a:rPr lang="ru-RU" altLang="ru-RU" sz="1600" dirty="0">
                <a:solidFill>
                  <a:prstClr val="black"/>
                </a:solidFill>
                <a:latin typeface="Times New Roman" pitchFamily="18" charset="0"/>
                <a:cs typeface="Times New Roman" pitchFamily="18" charset="0"/>
              </a:rPr>
              <a:t> </a:t>
            </a:r>
            <a:r>
              <a:rPr lang="en-US" altLang="ru-RU" sz="1600" dirty="0" err="1">
                <a:solidFill>
                  <a:prstClr val="black"/>
                </a:solidFill>
                <a:latin typeface="Times New Roman" pitchFamily="18" charset="0"/>
                <a:cs typeface="Times New Roman" pitchFamily="18" charset="0"/>
              </a:rPr>
              <a:t>ru</a:t>
            </a:r>
            <a:r>
              <a:rPr lang="ru-RU" altLang="ru-RU" sz="1600" dirty="0">
                <a:solidFill>
                  <a:prstClr val="black"/>
                </a:solidFill>
                <a:latin typeface="Times New Roman" pitchFamily="18" charset="0"/>
                <a:cs typeface="Times New Roman" pitchFamily="18" charset="0"/>
              </a:rPr>
              <a:t>.</a:t>
            </a:r>
          </a:p>
          <a:p>
            <a:endParaRPr lang="ru-RU" dirty="0"/>
          </a:p>
        </p:txBody>
      </p:sp>
      <p:pic>
        <p:nvPicPr>
          <p:cNvPr id="7" name="Рисунок 6"/>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rcRect l="17486" b="5187"/>
          <a:stretch/>
        </p:blipFill>
        <p:spPr>
          <a:xfrm>
            <a:off x="972320" y="6468734"/>
            <a:ext cx="5760640" cy="3335676"/>
          </a:xfrm>
          <a:prstGeom prst="rect">
            <a:avLst/>
          </a:prstGeom>
        </p:spPr>
      </p:pic>
      <p:pic>
        <p:nvPicPr>
          <p:cNvPr id="5" name="Рисунок 1"/>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514846" flipH="1">
            <a:off x="3970414" y="8303212"/>
            <a:ext cx="628546" cy="738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1548383" y="7915855"/>
            <a:ext cx="1764195" cy="969310"/>
          </a:xfrm>
          <a:prstGeom prst="rect">
            <a:avLst/>
          </a:prstGeom>
          <a:noFill/>
        </p:spPr>
        <p:txBody>
          <a:bodyPr wrap="square" lIns="91255" tIns="45628" rIns="91255" bIns="45628" rtlCol="0">
            <a:spAutoFit/>
          </a:bodyPr>
          <a:lstStyle/>
          <a:p>
            <a:pPr algn="ctr"/>
            <a:r>
              <a:rPr lang="ru-RU" sz="1800" b="1" dirty="0">
                <a:solidFill>
                  <a:srgbClr val="FFFF00"/>
                </a:solidFill>
                <a:latin typeface="Times New Roman" panose="02020603050405020304" pitchFamily="18" charset="0"/>
                <a:cs typeface="Times New Roman" panose="02020603050405020304" pitchFamily="18" charset="0"/>
              </a:rPr>
              <a:t>До скорых встреч, друзья</a:t>
            </a:r>
            <a:r>
              <a:rPr lang="ru-RU" b="1" dirty="0" smtClean="0">
                <a:solidFill>
                  <a:srgbClr val="FFFF00"/>
                </a:solidFill>
                <a:latin typeface="Times New Roman" panose="02020603050405020304" pitchFamily="18" charset="0"/>
                <a:cs typeface="Times New Roman" panose="02020603050405020304" pitchFamily="18" charset="0"/>
              </a:rPr>
              <a:t>!</a:t>
            </a:r>
            <a:endParaRPr lang="ru-RU" b="1" dirty="0">
              <a:solidFill>
                <a:srgbClr val="FFFF00"/>
              </a:solidFill>
              <a:latin typeface="Times New Roman" panose="02020603050405020304" pitchFamily="18" charset="0"/>
              <a:cs typeface="Times New Roman" panose="02020603050405020304" pitchFamily="18" charset="0"/>
            </a:endParaRPr>
          </a:p>
        </p:txBody>
      </p:sp>
      <p:sp>
        <p:nvSpPr>
          <p:cNvPr id="2" name="Овальная выноска 1"/>
          <p:cNvSpPr/>
          <p:nvPr/>
        </p:nvSpPr>
        <p:spPr>
          <a:xfrm>
            <a:off x="1548383" y="7697168"/>
            <a:ext cx="1764195" cy="1276940"/>
          </a:xfrm>
          <a:prstGeom prst="wedgeEllipseCallout">
            <a:avLst>
              <a:gd name="adj1" fmla="val 88548"/>
              <a:gd name="adj2" fmla="val 18607"/>
            </a:avLst>
          </a:prstGeom>
          <a:noFill/>
          <a:ln w="28575">
            <a:solidFill>
              <a:srgbClr val="21EB2B"/>
            </a:solidFill>
          </a:ln>
        </p:spPr>
        <p:style>
          <a:lnRef idx="2">
            <a:schemeClr val="accent1">
              <a:shade val="50000"/>
            </a:schemeClr>
          </a:lnRef>
          <a:fillRef idx="1">
            <a:schemeClr val="accent1"/>
          </a:fillRef>
          <a:effectRef idx="0">
            <a:schemeClr val="accent1"/>
          </a:effectRef>
          <a:fontRef idx="minor">
            <a:schemeClr val="lt1"/>
          </a:fontRef>
        </p:style>
        <p:txBody>
          <a:bodyPr lIns="91255" tIns="45628" rIns="91255" bIns="45628" rtlCol="0" anchor="ctr"/>
          <a:lstStyle/>
          <a:p>
            <a:pPr algn="ctr"/>
            <a:endParaRPr lang="ru-RU">
              <a:solidFill>
                <a:prstClr val="white"/>
              </a:solidFill>
            </a:endParaRPr>
          </a:p>
        </p:txBody>
      </p:sp>
      <p:pic>
        <p:nvPicPr>
          <p:cNvPr id="10" name="Рисунок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155150" y="7999042"/>
            <a:ext cx="716179" cy="642274"/>
          </a:xfrm>
          <a:prstGeom prst="rect">
            <a:avLst/>
          </a:prstGeom>
        </p:spPr>
      </p:pic>
      <p:pic>
        <p:nvPicPr>
          <p:cNvPr id="11" name="Рисунок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587295" y="8230336"/>
            <a:ext cx="568066" cy="651750"/>
          </a:xfrm>
          <a:prstGeom prst="rect">
            <a:avLst/>
          </a:prstGeom>
        </p:spPr>
      </p:pic>
    </p:spTree>
    <p:extLst>
      <p:ext uri="{BB962C8B-B14F-4D97-AF65-F5344CB8AC3E}">
        <p14:creationId xmlns:p14="http://schemas.microsoft.com/office/powerpoint/2010/main" val="308782445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Объект 3"/>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l="658" b="4561"/>
          <a:stretch/>
        </p:blipFill>
        <p:spPr>
          <a:xfrm rot="10800000">
            <a:off x="0" y="1"/>
            <a:ext cx="7620386" cy="10801349"/>
          </a:xfrm>
          <a:prstGeom prst="rect">
            <a:avLst/>
          </a:prstGeom>
        </p:spPr>
      </p:pic>
      <p:sp>
        <p:nvSpPr>
          <p:cNvPr id="2" name="Блок-схема: узел 1"/>
          <p:cNvSpPr/>
          <p:nvPr/>
        </p:nvSpPr>
        <p:spPr>
          <a:xfrm>
            <a:off x="6526954" y="2336778"/>
            <a:ext cx="1068880" cy="2081197"/>
          </a:xfrm>
          <a:prstGeom prst="flowChartConnector">
            <a:avLst/>
          </a:prstGeom>
          <a:solidFill>
            <a:srgbClr val="CC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1255" tIns="45628" rIns="91255" bIns="45628" rtlCol="0" anchor="ctr"/>
          <a:lstStyle/>
          <a:p>
            <a:pPr algn="ctr"/>
            <a:endParaRPr lang="ru-RU">
              <a:solidFill>
                <a:prstClr val="white"/>
              </a:solidFill>
            </a:endParaRPr>
          </a:p>
        </p:txBody>
      </p:sp>
      <p:sp>
        <p:nvSpPr>
          <p:cNvPr id="6" name="Блок-схема: узел 5"/>
          <p:cNvSpPr/>
          <p:nvPr/>
        </p:nvSpPr>
        <p:spPr>
          <a:xfrm>
            <a:off x="6530019" y="4467724"/>
            <a:ext cx="1050438" cy="1937666"/>
          </a:xfrm>
          <a:prstGeom prst="flowChartConnector">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91255" tIns="45628" rIns="91255" bIns="45628" rtlCol="0" anchor="ctr"/>
          <a:lstStyle/>
          <a:p>
            <a:pPr algn="ctr"/>
            <a:endParaRPr lang="ru-RU">
              <a:solidFill>
                <a:prstClr val="white"/>
              </a:solidFill>
            </a:endParaRPr>
          </a:p>
        </p:txBody>
      </p:sp>
      <p:sp>
        <p:nvSpPr>
          <p:cNvPr id="7" name="Блок-схема: узел 6"/>
          <p:cNvSpPr/>
          <p:nvPr/>
        </p:nvSpPr>
        <p:spPr>
          <a:xfrm>
            <a:off x="6533868" y="6456603"/>
            <a:ext cx="1055051" cy="1937665"/>
          </a:xfrm>
          <a:prstGeom prst="flowChartConnector">
            <a:avLst/>
          </a:prstGeom>
          <a:solidFill>
            <a:srgbClr val="21EB2B"/>
          </a:solidFill>
          <a:ln>
            <a:solidFill>
              <a:srgbClr val="21EB2B"/>
            </a:solidFill>
          </a:ln>
        </p:spPr>
        <p:style>
          <a:lnRef idx="2">
            <a:schemeClr val="accent1">
              <a:shade val="50000"/>
            </a:schemeClr>
          </a:lnRef>
          <a:fillRef idx="1">
            <a:schemeClr val="accent1"/>
          </a:fillRef>
          <a:effectRef idx="0">
            <a:schemeClr val="accent1"/>
          </a:effectRef>
          <a:fontRef idx="minor">
            <a:schemeClr val="lt1"/>
          </a:fontRef>
        </p:style>
        <p:txBody>
          <a:bodyPr lIns="91255" tIns="45628" rIns="91255" bIns="45628" rtlCol="0" anchor="ctr"/>
          <a:lstStyle/>
          <a:p>
            <a:pPr algn="ctr"/>
            <a:endParaRPr lang="ru-RU">
              <a:solidFill>
                <a:prstClr val="white"/>
              </a:solidFill>
            </a:endParaRPr>
          </a:p>
        </p:txBody>
      </p:sp>
      <p:sp>
        <p:nvSpPr>
          <p:cNvPr id="3" name="Прямоугольник 2"/>
          <p:cNvSpPr/>
          <p:nvPr/>
        </p:nvSpPr>
        <p:spPr>
          <a:xfrm>
            <a:off x="1692399" y="8915074"/>
            <a:ext cx="3778250" cy="853894"/>
          </a:xfrm>
          <a:prstGeom prst="rect">
            <a:avLst/>
          </a:prstGeom>
        </p:spPr>
        <p:txBody>
          <a:bodyPr lIns="91255" tIns="45628" rIns="91255" bIns="45628">
            <a:spAutoFit/>
          </a:bodyPr>
          <a:lstStyle/>
          <a:p>
            <a:pPr algn="just">
              <a:lnSpc>
                <a:spcPct val="150000"/>
              </a:lnSpc>
              <a:spcBef>
                <a:spcPct val="0"/>
              </a:spcBef>
              <a:defRPr/>
            </a:pPr>
            <a:r>
              <a:rPr lang="ru-RU" altLang="ru-RU" sz="1100" dirty="0">
                <a:solidFill>
                  <a:prstClr val="black"/>
                </a:solidFill>
                <a:latin typeface="Times New Roman" pitchFamily="18" charset="0"/>
                <a:cs typeface="Times New Roman" pitchFamily="18" charset="0"/>
              </a:rPr>
              <a:t>Адрес: 423250, улица Горького, дом 1 «А»</a:t>
            </a:r>
          </a:p>
          <a:p>
            <a:pPr algn="just">
              <a:lnSpc>
                <a:spcPct val="150000"/>
              </a:lnSpc>
              <a:spcBef>
                <a:spcPct val="0"/>
              </a:spcBef>
              <a:defRPr/>
            </a:pPr>
            <a:r>
              <a:rPr lang="ru-RU" altLang="ru-RU" sz="1100" dirty="0">
                <a:solidFill>
                  <a:prstClr val="black"/>
                </a:solidFill>
                <a:latin typeface="Times New Roman" pitchFamily="18" charset="0"/>
                <a:cs typeface="Times New Roman" pitchFamily="18" charset="0"/>
              </a:rPr>
              <a:t>Телефон:+7(855) – 955 – 5 - 17 – 79</a:t>
            </a:r>
          </a:p>
          <a:p>
            <a:pPr algn="just">
              <a:lnSpc>
                <a:spcPct val="150000"/>
              </a:lnSpc>
              <a:spcBef>
                <a:spcPct val="0"/>
              </a:spcBef>
              <a:defRPr/>
            </a:pPr>
            <a:r>
              <a:rPr lang="en-US" altLang="ru-RU" sz="1100" dirty="0">
                <a:solidFill>
                  <a:prstClr val="black"/>
                </a:solidFill>
                <a:latin typeface="Times New Roman" pitchFamily="18" charset="0"/>
                <a:cs typeface="Times New Roman" pitchFamily="18" charset="0"/>
              </a:rPr>
              <a:t>E –mail: s – Len – 7@mail.</a:t>
            </a:r>
            <a:r>
              <a:rPr lang="ru-RU" altLang="ru-RU" sz="1100" dirty="0">
                <a:solidFill>
                  <a:prstClr val="black"/>
                </a:solidFill>
                <a:latin typeface="Times New Roman" pitchFamily="18" charset="0"/>
                <a:cs typeface="Times New Roman" pitchFamily="18" charset="0"/>
              </a:rPr>
              <a:t> </a:t>
            </a:r>
            <a:r>
              <a:rPr lang="en-US" altLang="ru-RU" sz="1100" dirty="0" err="1">
                <a:solidFill>
                  <a:prstClr val="black"/>
                </a:solidFill>
                <a:latin typeface="Times New Roman" pitchFamily="18" charset="0"/>
                <a:cs typeface="Times New Roman" pitchFamily="18" charset="0"/>
              </a:rPr>
              <a:t>ru</a:t>
            </a:r>
            <a:r>
              <a:rPr lang="ru-RU" altLang="ru-RU" sz="1100" dirty="0">
                <a:solidFill>
                  <a:prstClr val="black"/>
                </a:solidFill>
                <a:latin typeface="Times New Roman" pitchFamily="18" charset="0"/>
                <a:cs typeface="Times New Roman" pitchFamily="18" charset="0"/>
              </a:rPr>
              <a:t>.</a:t>
            </a:r>
          </a:p>
        </p:txBody>
      </p:sp>
    </p:spTree>
    <p:extLst>
      <p:ext uri="{BB962C8B-B14F-4D97-AF65-F5344CB8AC3E}">
        <p14:creationId xmlns:p14="http://schemas.microsoft.com/office/powerpoint/2010/main" val="32320823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 y="-8072"/>
            <a:ext cx="7561262" cy="10879406"/>
          </a:xfrm>
          <a:prstGeom prst="rect">
            <a:avLst/>
          </a:prstGeom>
        </p:spPr>
      </p:pic>
      <p:sp>
        <p:nvSpPr>
          <p:cNvPr id="2055" name="Прямоугольник 15"/>
          <p:cNvSpPr>
            <a:spLocks noChangeArrowheads="1"/>
          </p:cNvSpPr>
          <p:nvPr/>
        </p:nvSpPr>
        <p:spPr bwMode="auto">
          <a:xfrm>
            <a:off x="3780635" y="2083386"/>
            <a:ext cx="2539675" cy="836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endParaRPr lang="ru-RU" altLang="ru-RU" sz="4600" b="1" i="1">
              <a:solidFill>
                <a:srgbClr val="FFC000"/>
              </a:solidFill>
              <a:latin typeface="Times New Roman" pitchFamily="18" charset="0"/>
              <a:cs typeface="Times New Roman" pitchFamily="18" charset="0"/>
            </a:endParaRPr>
          </a:p>
        </p:txBody>
      </p:sp>
      <p:sp>
        <p:nvSpPr>
          <p:cNvPr id="2056" name="Прямоугольник 15"/>
          <p:cNvSpPr>
            <a:spLocks noChangeArrowheads="1"/>
          </p:cNvSpPr>
          <p:nvPr/>
        </p:nvSpPr>
        <p:spPr bwMode="auto">
          <a:xfrm>
            <a:off x="127772" y="4380547"/>
            <a:ext cx="2320888" cy="1090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2100" dirty="0">
                <a:solidFill>
                  <a:prstClr val="black"/>
                </a:solidFill>
                <a:latin typeface="Arial" charset="0"/>
              </a:rPr>
              <a:t/>
            </a:r>
            <a:br>
              <a:rPr lang="ru-RU" altLang="ru-RU" sz="2100" dirty="0">
                <a:solidFill>
                  <a:prstClr val="black"/>
                </a:solidFill>
                <a:latin typeface="Arial" charset="0"/>
              </a:rPr>
            </a:br>
            <a:r>
              <a:rPr lang="ru-RU" altLang="ru-RU" sz="2100" dirty="0">
                <a:solidFill>
                  <a:prstClr val="black"/>
                </a:solidFill>
                <a:latin typeface="Arial" charset="0"/>
              </a:rPr>
              <a:t/>
            </a:r>
            <a:br>
              <a:rPr lang="ru-RU" altLang="ru-RU" sz="2100" dirty="0">
                <a:solidFill>
                  <a:prstClr val="black"/>
                </a:solidFill>
                <a:latin typeface="Arial" charset="0"/>
              </a:rPr>
            </a:br>
            <a:r>
              <a:rPr lang="ru-RU" altLang="ru-RU" sz="2100" dirty="0">
                <a:solidFill>
                  <a:prstClr val="black"/>
                </a:solidFill>
                <a:latin typeface="Arial" charset="0"/>
              </a:rPr>
              <a:t> </a:t>
            </a:r>
          </a:p>
        </p:txBody>
      </p:sp>
      <p:sp>
        <p:nvSpPr>
          <p:cNvPr id="2060" name="Прямоугольник 15"/>
          <p:cNvSpPr>
            <a:spLocks noChangeArrowheads="1"/>
          </p:cNvSpPr>
          <p:nvPr/>
        </p:nvSpPr>
        <p:spPr bwMode="auto">
          <a:xfrm>
            <a:off x="985160" y="6398092"/>
            <a:ext cx="3668785" cy="3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400" dirty="0">
                <a:solidFill>
                  <a:prstClr val="black"/>
                </a:solidFill>
                <a:latin typeface="Times New Roman" pitchFamily="18" charset="0"/>
                <a:cs typeface="Times New Roman" pitchFamily="18" charset="0"/>
              </a:rPr>
              <a:t>  </a:t>
            </a:r>
            <a:r>
              <a:rPr lang="ru-RU" altLang="ru-RU" sz="1400" dirty="0">
                <a:solidFill>
                  <a:prstClr val="black"/>
                </a:solidFill>
                <a:latin typeface="Arial" charset="0"/>
              </a:rPr>
              <a:t>  </a:t>
            </a:r>
            <a:r>
              <a:rPr lang="ru-RU" altLang="ru-RU" sz="1600" dirty="0">
                <a:solidFill>
                  <a:prstClr val="black"/>
                </a:solidFill>
                <a:latin typeface="Arial" charset="0"/>
              </a:rPr>
              <a:t>    </a:t>
            </a:r>
            <a:endParaRPr lang="ru-RU" altLang="ru-RU" sz="1600" dirty="0">
              <a:solidFill>
                <a:prstClr val="black"/>
              </a:solidFill>
              <a:latin typeface="Times New Roman" pitchFamily="18" charset="0"/>
              <a:cs typeface="Times New Roman" pitchFamily="18" charset="0"/>
            </a:endParaRPr>
          </a:p>
        </p:txBody>
      </p:sp>
      <p:sp>
        <p:nvSpPr>
          <p:cNvPr id="4" name="Прямоугольник 3"/>
          <p:cNvSpPr/>
          <p:nvPr/>
        </p:nvSpPr>
        <p:spPr>
          <a:xfrm>
            <a:off x="1146776" y="881893"/>
            <a:ext cx="4523009" cy="690765"/>
          </a:xfrm>
          <a:prstGeom prst="rect">
            <a:avLst/>
          </a:prstGeom>
        </p:spPr>
        <p:txBody>
          <a:bodyPr wrap="square" lIns="104923" tIns="52461" rIns="104923" bIns="52461">
            <a:spAutoFit/>
          </a:bodyPr>
          <a:lstStyle/>
          <a:p>
            <a:pPr algn="ctr"/>
            <a:r>
              <a:rPr lang="ru-RU" altLang="ru-RU" sz="3700" b="1" dirty="0">
                <a:solidFill>
                  <a:srgbClr val="002060"/>
                </a:solidFill>
                <a:latin typeface="Monotype Corsiva" panose="03010101010201010101" pitchFamily="66" charset="0"/>
                <a:cs typeface="Times New Roman" panose="02020603050405020304" pitchFamily="18" charset="0"/>
              </a:rPr>
              <a:t>        «Уроки Буратино»</a:t>
            </a:r>
            <a:endParaRPr lang="ru-RU" sz="3700" dirty="0">
              <a:solidFill>
                <a:srgbClr val="002060"/>
              </a:solidFill>
              <a:latin typeface="Monotype Corsiva" panose="03010101010201010101" pitchFamily="66" charset="0"/>
              <a:cs typeface="Times New Roman" panose="02020603050405020304" pitchFamily="18" charset="0"/>
            </a:endParaRPr>
          </a:p>
        </p:txBody>
      </p:sp>
      <p:pic>
        <p:nvPicPr>
          <p:cNvPr id="23" name="Объект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36859" y="540366"/>
            <a:ext cx="1480561" cy="1970364"/>
          </a:xfrm>
          <a:prstGeom prst="rect">
            <a:avLst/>
          </a:prstGeom>
          <a:scene3d>
            <a:camera prst="orthographicFront">
              <a:rot lat="0" lon="21299999" rev="0"/>
            </a:camera>
            <a:lightRig rig="threePt" dir="t"/>
          </a:scene3d>
        </p:spPr>
      </p:pic>
      <p:sp>
        <p:nvSpPr>
          <p:cNvPr id="6" name="Скругленная прямоугольная выноска 5"/>
          <p:cNvSpPr/>
          <p:nvPr/>
        </p:nvSpPr>
        <p:spPr>
          <a:xfrm>
            <a:off x="1980432" y="1688399"/>
            <a:ext cx="3442795" cy="687940"/>
          </a:xfrm>
          <a:prstGeom prst="wedgeRoundRectCallout">
            <a:avLst>
              <a:gd name="adj1" fmla="val 54463"/>
              <a:gd name="adj2" fmla="val -53087"/>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lIns="104923" tIns="52461" rIns="104923" bIns="52461" spcCol="0" rtlCol="0" anchor="ctr"/>
          <a:lstStyle/>
          <a:p>
            <a:pPr algn="ctr"/>
            <a:endParaRPr lang="ru-RU">
              <a:solidFill>
                <a:prstClr val="white"/>
              </a:solidFill>
            </a:endParaRPr>
          </a:p>
        </p:txBody>
      </p:sp>
      <p:sp>
        <p:nvSpPr>
          <p:cNvPr id="8" name="TextBox 7"/>
          <p:cNvSpPr txBox="1"/>
          <p:nvPr/>
        </p:nvSpPr>
        <p:spPr>
          <a:xfrm>
            <a:off x="1980431" y="1688399"/>
            <a:ext cx="3308651" cy="536840"/>
          </a:xfrm>
          <a:prstGeom prst="rect">
            <a:avLst/>
          </a:prstGeom>
          <a:noFill/>
        </p:spPr>
        <p:txBody>
          <a:bodyPr wrap="square" lIns="104927" tIns="52464" rIns="104927" bIns="52464" rtlCol="0">
            <a:spAutoFit/>
          </a:bodyPr>
          <a:lstStyle/>
          <a:p>
            <a:pPr algn="ctr"/>
            <a:r>
              <a:rPr lang="ru-RU" sz="2800" b="1" dirty="0">
                <a:solidFill>
                  <a:srgbClr val="002060"/>
                </a:solidFill>
                <a:latin typeface="Times New Roman" panose="02020603050405020304" pitchFamily="18" charset="0"/>
                <a:cs typeface="Times New Roman" panose="02020603050405020304" pitchFamily="18" charset="0"/>
              </a:rPr>
              <a:t>«Что </a:t>
            </a:r>
            <a:r>
              <a:rPr lang="ru-RU" sz="2800" b="1" dirty="0" smtClean="0">
                <a:solidFill>
                  <a:srgbClr val="002060"/>
                </a:solidFill>
                <a:latin typeface="Times New Roman" panose="02020603050405020304" pitchFamily="18" charset="0"/>
                <a:cs typeface="Times New Roman" panose="02020603050405020304" pitchFamily="18" charset="0"/>
              </a:rPr>
              <a:t>такое ПДД</a:t>
            </a:r>
            <a:r>
              <a:rPr lang="ru-RU" sz="2800" b="1" dirty="0">
                <a:solidFill>
                  <a:srgbClr val="002060"/>
                </a:solidFill>
                <a:latin typeface="Times New Roman" panose="02020603050405020304" pitchFamily="18" charset="0"/>
                <a:cs typeface="Times New Roman" panose="02020603050405020304" pitchFamily="18" charset="0"/>
              </a:rPr>
              <a:t>?»</a:t>
            </a:r>
          </a:p>
        </p:txBody>
      </p:sp>
      <p:sp>
        <p:nvSpPr>
          <p:cNvPr id="3" name="Объект 2"/>
          <p:cNvSpPr>
            <a:spLocks noGrp="1"/>
          </p:cNvSpPr>
          <p:nvPr>
            <p:ph sz="half" idx="1"/>
          </p:nvPr>
        </p:nvSpPr>
        <p:spPr>
          <a:xfrm>
            <a:off x="763729" y="2520317"/>
            <a:ext cx="2953892" cy="7128391"/>
          </a:xfrm>
        </p:spPr>
        <p:txBody>
          <a:bodyPr>
            <a:normAutofit/>
          </a:bodyPr>
          <a:lstStyle/>
          <a:p>
            <a:pPr marL="0" indent="0" algn="just">
              <a:buNone/>
            </a:pPr>
            <a:r>
              <a:rPr lang="ru-RU" sz="1600" dirty="0">
                <a:latin typeface="Times New Roman" panose="02020603050405020304" pitchFamily="18" charset="0"/>
                <a:cs typeface="Times New Roman" panose="02020603050405020304" pitchFamily="18" charset="0"/>
              </a:rPr>
              <a:t>Правила Дорожного</a:t>
            </a:r>
          </a:p>
          <a:p>
            <a:pPr marL="0" indent="0" algn="just">
              <a:buNone/>
            </a:pPr>
            <a:r>
              <a:rPr lang="ru-RU" sz="1600" dirty="0">
                <a:latin typeface="Times New Roman" panose="02020603050405020304" pitchFamily="18" charset="0"/>
                <a:cs typeface="Times New Roman" panose="02020603050405020304" pitchFamily="18" charset="0"/>
              </a:rPr>
              <a:t>Движения—это правила,</a:t>
            </a:r>
          </a:p>
          <a:p>
            <a:pPr marL="0" indent="0" algn="just">
              <a:buNone/>
            </a:pPr>
            <a:r>
              <a:rPr lang="ru-RU" sz="1600" dirty="0">
                <a:latin typeface="Times New Roman" panose="02020603050405020304" pitchFamily="18" charset="0"/>
                <a:cs typeface="Times New Roman" panose="02020603050405020304" pitchFamily="18" charset="0"/>
              </a:rPr>
              <a:t>регулирующие обязанности</a:t>
            </a:r>
          </a:p>
          <a:p>
            <a:pPr marL="0" indent="0" algn="just">
              <a:buNone/>
            </a:pPr>
            <a:r>
              <a:rPr lang="ru-RU" sz="1600" dirty="0">
                <a:latin typeface="Times New Roman" panose="02020603050405020304" pitchFamily="18" charset="0"/>
                <a:cs typeface="Times New Roman" panose="02020603050405020304" pitchFamily="18" charset="0"/>
              </a:rPr>
              <a:t>участников </a:t>
            </a:r>
            <a:r>
              <a:rPr lang="ru-RU" sz="1600" dirty="0" smtClean="0">
                <a:latin typeface="Times New Roman" panose="02020603050405020304" pitchFamily="18" charset="0"/>
                <a:cs typeface="Times New Roman" panose="02020603050405020304" pitchFamily="18" charset="0"/>
              </a:rPr>
              <a:t>дорожного движения </a:t>
            </a:r>
            <a:r>
              <a:rPr lang="ru-RU" sz="1600" dirty="0">
                <a:latin typeface="Times New Roman" panose="02020603050405020304" pitchFamily="18" charset="0"/>
                <a:cs typeface="Times New Roman" panose="02020603050405020304" pitchFamily="18" charset="0"/>
              </a:rPr>
              <a:t>(водителей транспортных средств, пассажиров, пешеходов). История правил дорожного направление движения к населённому пункту и расстояние до него. Решение о</a:t>
            </a:r>
          </a:p>
          <a:p>
            <a:pPr marL="0" indent="0" algn="just">
              <a:buNone/>
            </a:pPr>
            <a:r>
              <a:rPr lang="ru-RU" sz="1600" dirty="0">
                <a:latin typeface="Times New Roman" panose="02020603050405020304" pitchFamily="18" charset="0"/>
                <a:cs typeface="Times New Roman" panose="02020603050405020304" pitchFamily="18" charset="0"/>
              </a:rPr>
              <a:t>создании единых Европейских правил дорожного движения было принято в 1909 году на всемирной конференции в Париже, ввиду увеличения числа автомобилей, роста</a:t>
            </a:r>
          </a:p>
          <a:p>
            <a:pPr marL="0" indent="0" algn="just">
              <a:buNone/>
            </a:pPr>
            <a:r>
              <a:rPr lang="ru-RU" sz="1600" dirty="0">
                <a:latin typeface="Times New Roman" panose="02020603050405020304" pitchFamily="18" charset="0"/>
                <a:cs typeface="Times New Roman" panose="02020603050405020304" pitchFamily="18" charset="0"/>
              </a:rPr>
              <a:t>скоростей и интенсивности</a:t>
            </a:r>
          </a:p>
          <a:p>
            <a:pPr marL="0" indent="0" algn="just">
              <a:buNone/>
            </a:pPr>
            <a:r>
              <a:rPr lang="ru-RU" sz="1600" dirty="0">
                <a:latin typeface="Times New Roman" panose="02020603050405020304" pitchFamily="18" charset="0"/>
                <a:cs typeface="Times New Roman" panose="02020603050405020304" pitchFamily="18" charset="0"/>
              </a:rPr>
              <a:t>движения на </a:t>
            </a:r>
            <a:r>
              <a:rPr lang="ru-RU" sz="1600" dirty="0" smtClean="0">
                <a:latin typeface="Times New Roman" panose="02020603050405020304" pitchFamily="18" charset="0"/>
                <a:cs typeface="Times New Roman" panose="02020603050405020304" pitchFamily="18" charset="0"/>
              </a:rPr>
              <a:t>городских улицах</a:t>
            </a:r>
            <a:r>
              <a:rPr lang="ru-RU" sz="1600" dirty="0">
                <a:latin typeface="Times New Roman" panose="02020603050405020304" pitchFamily="18" charset="0"/>
                <a:cs typeface="Times New Roman" panose="02020603050405020304" pitchFamily="18" charset="0"/>
              </a:rPr>
              <a:t>. Первые известные попытки упорядочить </a:t>
            </a:r>
            <a:r>
              <a:rPr lang="ru-RU" sz="1600" dirty="0" smtClean="0">
                <a:latin typeface="Times New Roman" panose="02020603050405020304" pitchFamily="18" charset="0"/>
                <a:cs typeface="Times New Roman" panose="02020603050405020304" pitchFamily="18" charset="0"/>
              </a:rPr>
              <a:t>городское движение </a:t>
            </a:r>
            <a:r>
              <a:rPr lang="ru-RU" sz="1600" dirty="0">
                <a:latin typeface="Times New Roman" panose="02020603050405020304" pitchFamily="18" charset="0"/>
                <a:cs typeface="Times New Roman" panose="02020603050405020304" pitchFamily="18" charset="0"/>
              </a:rPr>
              <a:t>были </a:t>
            </a:r>
            <a:r>
              <a:rPr lang="ru-RU" sz="1600" dirty="0" smtClean="0">
                <a:latin typeface="Times New Roman" panose="02020603050405020304" pitchFamily="18" charset="0"/>
                <a:cs typeface="Times New Roman" panose="02020603050405020304" pitchFamily="18" charset="0"/>
              </a:rPr>
              <a:t>предприняты ещё </a:t>
            </a:r>
            <a:r>
              <a:rPr lang="ru-RU" sz="1600" dirty="0">
                <a:latin typeface="Times New Roman" panose="02020603050405020304" pitchFamily="18" charset="0"/>
                <a:cs typeface="Times New Roman" panose="02020603050405020304" pitchFamily="18" charset="0"/>
              </a:rPr>
              <a:t>в Древнем Риме </a:t>
            </a:r>
            <a:r>
              <a:rPr lang="ru-RU" sz="1600" dirty="0" smtClean="0">
                <a:latin typeface="Times New Roman" panose="02020603050405020304" pitchFamily="18" charset="0"/>
                <a:cs typeface="Times New Roman" panose="02020603050405020304" pitchFamily="18" charset="0"/>
              </a:rPr>
              <a:t>Гаем Юлием </a:t>
            </a:r>
            <a:r>
              <a:rPr lang="ru-RU" sz="1600" dirty="0">
                <a:latin typeface="Times New Roman" panose="02020603050405020304" pitchFamily="18" charset="0"/>
                <a:cs typeface="Times New Roman" panose="02020603050405020304" pitchFamily="18" charset="0"/>
              </a:rPr>
              <a:t>Цезарем</a:t>
            </a:r>
          </a:p>
          <a:p>
            <a:pPr marL="0" indent="0">
              <a:buNone/>
            </a:pPr>
            <a:endParaRPr lang="ru-RU" sz="1600" dirty="0">
              <a:latin typeface="Times New Roman" panose="02020603050405020304" pitchFamily="18" charset="0"/>
              <a:cs typeface="Times New Roman" panose="02020603050405020304" pitchFamily="18" charset="0"/>
            </a:endParaRPr>
          </a:p>
        </p:txBody>
      </p:sp>
      <p:sp>
        <p:nvSpPr>
          <p:cNvPr id="7" name="Объект 6"/>
          <p:cNvSpPr>
            <a:spLocks noGrp="1"/>
          </p:cNvSpPr>
          <p:nvPr>
            <p:ph sz="half" idx="2"/>
          </p:nvPr>
        </p:nvSpPr>
        <p:spPr>
          <a:xfrm>
            <a:off x="3701827" y="2520317"/>
            <a:ext cx="3175099" cy="7128391"/>
          </a:xfrm>
        </p:spPr>
        <p:txBody>
          <a:bodyPr>
            <a:noAutofit/>
          </a:bodyPr>
          <a:lstStyle/>
          <a:p>
            <a:pPr marL="0" indent="0" algn="just">
              <a:lnSpc>
                <a:spcPct val="110000"/>
              </a:lnSpc>
              <a:buNone/>
            </a:pPr>
            <a:r>
              <a:rPr lang="ru-RU" sz="1600" dirty="0">
                <a:latin typeface="Times New Roman" panose="02020603050405020304" pitchFamily="18" charset="0"/>
                <a:cs typeface="Times New Roman" panose="02020603050405020304" pitchFamily="18" charset="0"/>
              </a:rPr>
              <a:t>По его указу в 50-х годах до н. э. на некоторых улицах города было</a:t>
            </a:r>
          </a:p>
          <a:p>
            <a:pPr marL="0" indent="0" algn="just">
              <a:lnSpc>
                <a:spcPct val="110000"/>
              </a:lnSpc>
              <a:buNone/>
            </a:pPr>
            <a:r>
              <a:rPr lang="ru-RU" sz="1600" dirty="0">
                <a:latin typeface="Times New Roman" panose="02020603050405020304" pitchFamily="18" charset="0"/>
                <a:cs typeface="Times New Roman" panose="02020603050405020304" pitchFamily="18" charset="0"/>
              </a:rPr>
              <a:t>введено одностороннее движение. С восхода солнца и до конца «рабочего дня» (примерно за два часа до его захода) был запрещён проезд частных повозок, колесниц и экипажей. Приезжие были обязаны оставлять свой транспорт за чертой  города и передвигаться по Риму  пешком  либо наняв паланкин. Тогда же была учреждена специальная служба  надзора за соблюдением этих правил, в неё набирали в основном бывших пожарных из числа вольноотпущенников. Основные обязанности таких регулировщиков заключались в предотвращении конфликтов и драк между владельцами транспортных средств. Многие перекрёстки оставались нерегулируемыми. </a:t>
            </a:r>
          </a:p>
        </p:txBody>
      </p:sp>
      <p:pic>
        <p:nvPicPr>
          <p:cNvPr id="12" name="Picture 18" descr="http://im5-tub-ru.yandex.net/i?id=83539372-02-72&amp;n=21">
            <a:hlinkClick r:id="rId5"/>
          </p:cNvPr>
          <p:cNvPicPr>
            <a:picLocks noChangeAspect="1" noChangeArrowheads="1"/>
          </p:cNvPicPr>
          <p:nvPr/>
        </p:nvPicPr>
        <p:blipFill>
          <a:blip r:embed="rId6">
            <a:extLst>
              <a:ext uri="{BEBA8EAE-BF5A-486C-A8C5-ECC9F3942E4B}">
                <a14:imgProps xmlns:a14="http://schemas.microsoft.com/office/drawing/2010/main">
                  <a14:imgLayer r:embed="rId7">
                    <a14:imgEffect>
                      <a14:colorTemperature colorTemp="88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rot="19618962">
            <a:off x="1491456" y="9123639"/>
            <a:ext cx="664415"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8" descr="http://im5-tub-ru.yandex.net/i?id=83539372-02-72&amp;n=21">
            <a:hlinkClick r:id="rId5"/>
          </p:cNvPr>
          <p:cNvPicPr>
            <a:picLocks noChangeAspect="1" noChangeArrowheads="1"/>
          </p:cNvPicPr>
          <p:nvPr/>
        </p:nvPicPr>
        <p:blipFill>
          <a:blip r:embed="rId6">
            <a:extLst>
              <a:ext uri="{BEBA8EAE-BF5A-486C-A8C5-ECC9F3942E4B}">
                <a14:imgProps xmlns:a14="http://schemas.microsoft.com/office/drawing/2010/main">
                  <a14:imgLayer r:embed="rId7">
                    <a14:imgEffect>
                      <a14:colorTemperature colorTemp="88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rot="19618962">
            <a:off x="3107058" y="2571129"/>
            <a:ext cx="553882" cy="603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8" descr="http://im5-tub-ru.yandex.net/i?id=83539372-02-72&amp;n=21">
            <a:hlinkClick r:id="rId5"/>
          </p:cNvPr>
          <p:cNvPicPr>
            <a:picLocks noChangeAspect="1" noChangeArrowheads="1"/>
          </p:cNvPicPr>
          <p:nvPr/>
        </p:nvPicPr>
        <p:blipFill>
          <a:blip r:embed="rId6">
            <a:extLst>
              <a:ext uri="{BEBA8EAE-BF5A-486C-A8C5-ECC9F3942E4B}">
                <a14:imgProps xmlns:a14="http://schemas.microsoft.com/office/drawing/2010/main">
                  <a14:imgLayer r:embed="rId7">
                    <a14:imgEffect>
                      <a14:colorTemperature colorTemp="88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rot="19618962">
            <a:off x="5813359" y="9219455"/>
            <a:ext cx="664415"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52455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 y="-8072"/>
            <a:ext cx="7561262" cy="10879406"/>
          </a:xfrm>
          <a:prstGeom prst="rect">
            <a:avLst/>
          </a:prstGeom>
        </p:spPr>
      </p:pic>
      <p:sp>
        <p:nvSpPr>
          <p:cNvPr id="2055" name="Прямоугольник 15"/>
          <p:cNvSpPr>
            <a:spLocks noChangeArrowheads="1"/>
          </p:cNvSpPr>
          <p:nvPr/>
        </p:nvSpPr>
        <p:spPr bwMode="auto">
          <a:xfrm>
            <a:off x="3780635" y="2083386"/>
            <a:ext cx="2539675" cy="836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endParaRPr lang="ru-RU" altLang="ru-RU" sz="4600" b="1" i="1">
              <a:solidFill>
                <a:srgbClr val="FFC000"/>
              </a:solidFill>
              <a:latin typeface="Times New Roman" pitchFamily="18" charset="0"/>
              <a:cs typeface="Times New Roman" pitchFamily="18" charset="0"/>
            </a:endParaRPr>
          </a:p>
        </p:txBody>
      </p:sp>
      <p:sp>
        <p:nvSpPr>
          <p:cNvPr id="2056" name="Прямоугольник 15"/>
          <p:cNvSpPr>
            <a:spLocks noChangeArrowheads="1"/>
          </p:cNvSpPr>
          <p:nvPr/>
        </p:nvSpPr>
        <p:spPr bwMode="auto">
          <a:xfrm>
            <a:off x="127772" y="4380547"/>
            <a:ext cx="2320888" cy="1090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2100" dirty="0">
                <a:solidFill>
                  <a:prstClr val="black"/>
                </a:solidFill>
                <a:latin typeface="Arial" charset="0"/>
              </a:rPr>
              <a:t/>
            </a:r>
            <a:br>
              <a:rPr lang="ru-RU" altLang="ru-RU" sz="2100" dirty="0">
                <a:solidFill>
                  <a:prstClr val="black"/>
                </a:solidFill>
                <a:latin typeface="Arial" charset="0"/>
              </a:rPr>
            </a:br>
            <a:r>
              <a:rPr lang="ru-RU" altLang="ru-RU" sz="2100" dirty="0">
                <a:solidFill>
                  <a:prstClr val="black"/>
                </a:solidFill>
                <a:latin typeface="Arial" charset="0"/>
              </a:rPr>
              <a:t/>
            </a:r>
            <a:br>
              <a:rPr lang="ru-RU" altLang="ru-RU" sz="2100" dirty="0">
                <a:solidFill>
                  <a:prstClr val="black"/>
                </a:solidFill>
                <a:latin typeface="Arial" charset="0"/>
              </a:rPr>
            </a:br>
            <a:r>
              <a:rPr lang="ru-RU" altLang="ru-RU" sz="2100" dirty="0">
                <a:solidFill>
                  <a:prstClr val="black"/>
                </a:solidFill>
                <a:latin typeface="Arial" charset="0"/>
              </a:rPr>
              <a:t> </a:t>
            </a:r>
          </a:p>
        </p:txBody>
      </p:sp>
      <p:sp>
        <p:nvSpPr>
          <p:cNvPr id="2060" name="Прямоугольник 15"/>
          <p:cNvSpPr>
            <a:spLocks noChangeArrowheads="1"/>
          </p:cNvSpPr>
          <p:nvPr/>
        </p:nvSpPr>
        <p:spPr bwMode="auto">
          <a:xfrm>
            <a:off x="985160" y="6398092"/>
            <a:ext cx="3668785" cy="3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400" dirty="0">
                <a:solidFill>
                  <a:prstClr val="black"/>
                </a:solidFill>
                <a:latin typeface="Times New Roman" pitchFamily="18" charset="0"/>
                <a:cs typeface="Times New Roman" pitchFamily="18" charset="0"/>
              </a:rPr>
              <a:t>  </a:t>
            </a:r>
            <a:r>
              <a:rPr lang="ru-RU" altLang="ru-RU" sz="1400" dirty="0">
                <a:solidFill>
                  <a:prstClr val="black"/>
                </a:solidFill>
                <a:latin typeface="Arial" charset="0"/>
              </a:rPr>
              <a:t>  </a:t>
            </a:r>
            <a:r>
              <a:rPr lang="ru-RU" altLang="ru-RU" sz="1600" dirty="0">
                <a:solidFill>
                  <a:prstClr val="black"/>
                </a:solidFill>
                <a:latin typeface="Arial" charset="0"/>
              </a:rPr>
              <a:t>    </a:t>
            </a:r>
            <a:endParaRPr lang="ru-RU" altLang="ru-RU" sz="1600" dirty="0">
              <a:solidFill>
                <a:prstClr val="black"/>
              </a:solidFill>
              <a:latin typeface="Times New Roman" pitchFamily="18" charset="0"/>
              <a:cs typeface="Times New Roman" pitchFamily="18" charset="0"/>
            </a:endParaRPr>
          </a:p>
        </p:txBody>
      </p:sp>
      <p:sp>
        <p:nvSpPr>
          <p:cNvPr id="4" name="Прямоугольник 3"/>
          <p:cNvSpPr/>
          <p:nvPr/>
        </p:nvSpPr>
        <p:spPr>
          <a:xfrm>
            <a:off x="1146777" y="936179"/>
            <a:ext cx="4523009" cy="690765"/>
          </a:xfrm>
          <a:prstGeom prst="rect">
            <a:avLst/>
          </a:prstGeom>
        </p:spPr>
        <p:txBody>
          <a:bodyPr wrap="square" lIns="104923" tIns="52461" rIns="104923" bIns="52461">
            <a:spAutoFit/>
          </a:bodyPr>
          <a:lstStyle/>
          <a:p>
            <a:pPr algn="ctr"/>
            <a:r>
              <a:rPr lang="ru-RU" altLang="ru-RU" sz="3700" b="1" dirty="0">
                <a:solidFill>
                  <a:srgbClr val="002060"/>
                </a:solidFill>
                <a:latin typeface="Monotype Corsiva" panose="03010101010201010101" pitchFamily="66" charset="0"/>
                <a:cs typeface="Times New Roman" panose="02020603050405020304" pitchFamily="18" charset="0"/>
              </a:rPr>
              <a:t>        «Уроки Буратино»</a:t>
            </a:r>
            <a:endParaRPr lang="ru-RU" sz="3700" dirty="0">
              <a:solidFill>
                <a:srgbClr val="002060"/>
              </a:solidFill>
              <a:latin typeface="Monotype Corsiva" panose="03010101010201010101" pitchFamily="66" charset="0"/>
              <a:cs typeface="Times New Roman" panose="02020603050405020304" pitchFamily="18" charset="0"/>
            </a:endParaRPr>
          </a:p>
        </p:txBody>
      </p:sp>
      <p:sp>
        <p:nvSpPr>
          <p:cNvPr id="3" name="Объект 2"/>
          <p:cNvSpPr>
            <a:spLocks noGrp="1"/>
          </p:cNvSpPr>
          <p:nvPr>
            <p:ph sz="half" idx="1"/>
          </p:nvPr>
        </p:nvSpPr>
        <p:spPr>
          <a:xfrm>
            <a:off x="763730" y="1573000"/>
            <a:ext cx="3101381" cy="8080648"/>
          </a:xfrm>
        </p:spPr>
        <p:txBody>
          <a:bodyPr>
            <a:noAutofit/>
          </a:bodyPr>
          <a:lstStyle/>
          <a:p>
            <a:pPr marL="0" indent="0" algn="just">
              <a:buNone/>
            </a:pPr>
            <a:r>
              <a:rPr lang="ru-RU" sz="1600" dirty="0">
                <a:solidFill>
                  <a:prstClr val="black"/>
                </a:solidFill>
                <a:latin typeface="Times New Roman" panose="02020603050405020304" pitchFamily="18" charset="0"/>
                <a:cs typeface="Times New Roman" panose="02020603050405020304" pitchFamily="18" charset="0"/>
              </a:rPr>
              <a:t>Знатные вельможи могли обеспечить себе беспрепятственный проезд по городу — они высылали впереди своих экипажей скороходов,</a:t>
            </a:r>
          </a:p>
          <a:p>
            <a:pPr marL="0" indent="0" algn="just">
              <a:buNone/>
            </a:pPr>
            <a:r>
              <a:rPr lang="ru-RU" sz="1600" dirty="0">
                <a:solidFill>
                  <a:prstClr val="black"/>
                </a:solidFill>
                <a:latin typeface="Times New Roman" panose="02020603050405020304" pitchFamily="18" charset="0"/>
                <a:cs typeface="Times New Roman" panose="02020603050405020304" pitchFamily="18" charset="0"/>
              </a:rPr>
              <a:t>которые расчищали улицы для проезда хозяина. Роль дорожных знаков на дороге крайне велика: они информируют водителей об опасных участках дороги, обязывают снизить скорость, запрещают обгон там, где он связан с повышенным риском. Дорожные знаки делятся на</a:t>
            </a:r>
          </a:p>
          <a:p>
            <a:pPr marL="0" indent="0" algn="just">
              <a:buNone/>
            </a:pPr>
            <a:r>
              <a:rPr lang="ru-RU" sz="1600" dirty="0">
                <a:solidFill>
                  <a:prstClr val="black"/>
                </a:solidFill>
                <a:latin typeface="Times New Roman" panose="02020603050405020304" pitchFamily="18" charset="0"/>
                <a:cs typeface="Times New Roman" panose="02020603050405020304" pitchFamily="18" charset="0"/>
              </a:rPr>
              <a:t>несколько групп:</a:t>
            </a:r>
          </a:p>
          <a:p>
            <a:pPr marL="0" indent="0" algn="just">
              <a:buNone/>
            </a:pPr>
            <a:r>
              <a:rPr lang="ru-RU" sz="1600" b="1" dirty="0">
                <a:solidFill>
                  <a:prstClr val="black"/>
                </a:solidFill>
                <a:latin typeface="Times New Roman" panose="02020603050405020304" pitchFamily="18" charset="0"/>
                <a:cs typeface="Times New Roman" panose="02020603050405020304" pitchFamily="18" charset="0"/>
              </a:rPr>
              <a:t>- Предупреждающие</a:t>
            </a:r>
          </a:p>
          <a:p>
            <a:pPr marL="0" indent="0" algn="just">
              <a:buNone/>
            </a:pPr>
            <a:r>
              <a:rPr lang="ru-RU" sz="1600" dirty="0">
                <a:solidFill>
                  <a:prstClr val="black"/>
                </a:solidFill>
                <a:latin typeface="Times New Roman" panose="02020603050405020304" pitchFamily="18" charset="0"/>
                <a:cs typeface="Times New Roman" panose="02020603050405020304" pitchFamily="18" charset="0"/>
              </a:rPr>
              <a:t>(треугольники с белым</a:t>
            </a:r>
          </a:p>
          <a:p>
            <a:pPr marL="0" indent="0" algn="just">
              <a:buNone/>
            </a:pPr>
            <a:r>
              <a:rPr lang="ru-RU" sz="1600" dirty="0">
                <a:solidFill>
                  <a:prstClr val="black"/>
                </a:solidFill>
                <a:latin typeface="Times New Roman" panose="02020603050405020304" pitchFamily="18" charset="0"/>
                <a:cs typeface="Times New Roman" panose="02020603050405020304" pitchFamily="18" charset="0"/>
              </a:rPr>
              <a:t>фоном, красной окантовкой и</a:t>
            </a:r>
          </a:p>
          <a:p>
            <a:pPr marL="0" indent="0" algn="just">
              <a:buNone/>
            </a:pPr>
            <a:r>
              <a:rPr lang="ru-RU" sz="1600" dirty="0">
                <a:solidFill>
                  <a:prstClr val="black"/>
                </a:solidFill>
                <a:latin typeface="Times New Roman" panose="02020603050405020304" pitchFamily="18" charset="0"/>
                <a:cs typeface="Times New Roman" panose="02020603050405020304" pitchFamily="18" charset="0"/>
              </a:rPr>
              <a:t>черными рисунками); </a:t>
            </a:r>
          </a:p>
          <a:p>
            <a:pPr marL="0" indent="0" algn="just">
              <a:buNone/>
            </a:pPr>
            <a:r>
              <a:rPr lang="ru-RU" sz="1600" dirty="0">
                <a:solidFill>
                  <a:prstClr val="black"/>
                </a:solidFill>
                <a:latin typeface="Times New Roman" panose="02020603050405020304" pitchFamily="18" charset="0"/>
                <a:cs typeface="Times New Roman" panose="02020603050405020304" pitchFamily="18" charset="0"/>
              </a:rPr>
              <a:t>- </a:t>
            </a:r>
            <a:r>
              <a:rPr lang="ru-RU" sz="1600" b="1" dirty="0">
                <a:solidFill>
                  <a:prstClr val="black"/>
                </a:solidFill>
                <a:latin typeface="Times New Roman" panose="02020603050405020304" pitchFamily="18" charset="0"/>
                <a:cs typeface="Times New Roman" panose="02020603050405020304" pitchFamily="18" charset="0"/>
              </a:rPr>
              <a:t>Знаки преимущественного права проезда </a:t>
            </a:r>
            <a:r>
              <a:rPr lang="ru-RU" sz="1600" dirty="0">
                <a:solidFill>
                  <a:prstClr val="black"/>
                </a:solidFill>
                <a:latin typeface="Times New Roman" panose="02020603050405020304" pitchFamily="18" charset="0"/>
                <a:cs typeface="Times New Roman" panose="02020603050405020304" pitchFamily="18" charset="0"/>
              </a:rPr>
              <a:t>(порядок проезда</a:t>
            </a:r>
          </a:p>
          <a:p>
            <a:pPr marL="0" indent="0" algn="just">
              <a:buNone/>
            </a:pPr>
            <a:r>
              <a:rPr lang="ru-RU" sz="1600" dirty="0">
                <a:solidFill>
                  <a:prstClr val="black"/>
                </a:solidFill>
                <a:latin typeface="Times New Roman" panose="02020603050405020304" pitchFamily="18" charset="0"/>
                <a:cs typeface="Times New Roman" panose="02020603050405020304" pitchFamily="18" charset="0"/>
              </a:rPr>
              <a:t>узких мест и перекрестков); </a:t>
            </a:r>
          </a:p>
          <a:p>
            <a:pPr marL="0" indent="0">
              <a:buNone/>
            </a:pPr>
            <a:r>
              <a:rPr lang="ru-RU" sz="1600" dirty="0" smtClean="0">
                <a:solidFill>
                  <a:prstClr val="black"/>
                </a:solidFill>
                <a:latin typeface="Times New Roman" panose="02020603050405020304" pitchFamily="18" charset="0"/>
                <a:cs typeface="Times New Roman" panose="02020603050405020304" pitchFamily="18" charset="0"/>
              </a:rPr>
              <a:t>-</a:t>
            </a:r>
            <a:r>
              <a:rPr lang="ru-RU" sz="1600" b="1" dirty="0" smtClean="0">
                <a:solidFill>
                  <a:prstClr val="black"/>
                </a:solidFill>
                <a:latin typeface="Times New Roman" panose="02020603050405020304" pitchFamily="18" charset="0"/>
                <a:cs typeface="Times New Roman" panose="02020603050405020304" pitchFamily="18" charset="0"/>
              </a:rPr>
              <a:t>Запрещающие и </a:t>
            </a:r>
            <a:r>
              <a:rPr lang="ru-RU" sz="1600" b="1" dirty="0">
                <a:solidFill>
                  <a:prstClr val="black"/>
                </a:solidFill>
                <a:latin typeface="Times New Roman" panose="02020603050405020304" pitchFamily="18" charset="0"/>
                <a:cs typeface="Times New Roman" panose="02020603050405020304" pitchFamily="18" charset="0"/>
              </a:rPr>
              <a:t>ограничивающие знаки</a:t>
            </a:r>
          </a:p>
          <a:p>
            <a:pPr marL="0" indent="0" algn="just">
              <a:buNone/>
            </a:pPr>
            <a:r>
              <a:rPr lang="ru-RU" sz="1600" dirty="0">
                <a:solidFill>
                  <a:prstClr val="black"/>
                </a:solidFill>
                <a:latin typeface="Times New Roman" panose="02020603050405020304" pitchFamily="18" charset="0"/>
                <a:cs typeface="Times New Roman" panose="02020603050405020304" pitchFamily="18" charset="0"/>
              </a:rPr>
              <a:t>(белый круг с красной окантовкой и черным рисунком); </a:t>
            </a:r>
          </a:p>
        </p:txBody>
      </p:sp>
      <p:sp>
        <p:nvSpPr>
          <p:cNvPr id="7" name="Объект 6"/>
          <p:cNvSpPr>
            <a:spLocks noGrp="1"/>
          </p:cNvSpPr>
          <p:nvPr>
            <p:ph sz="half" idx="2"/>
          </p:nvPr>
        </p:nvSpPr>
        <p:spPr>
          <a:xfrm>
            <a:off x="3780635" y="1573001"/>
            <a:ext cx="3096291" cy="8075708"/>
          </a:xfrm>
        </p:spPr>
        <p:txBody>
          <a:bodyPr>
            <a:normAutofit/>
          </a:bodyPr>
          <a:lstStyle/>
          <a:p>
            <a:pPr marL="0" indent="0" algn="just">
              <a:buNone/>
            </a:pPr>
            <a:r>
              <a:rPr lang="ru-RU" sz="1600" b="1" dirty="0">
                <a:latin typeface="Times New Roman" panose="02020603050405020304" pitchFamily="18" charset="0"/>
                <a:cs typeface="Times New Roman" panose="02020603050405020304" pitchFamily="18" charset="0"/>
              </a:rPr>
              <a:t>- Предписывающие знаки</a:t>
            </a:r>
          </a:p>
          <a:p>
            <a:pPr marL="0" indent="0" algn="just">
              <a:buNone/>
            </a:pPr>
            <a:r>
              <a:rPr lang="ru-RU" sz="1600" dirty="0">
                <a:latin typeface="Times New Roman" panose="02020603050405020304" pitchFamily="18" charset="0"/>
                <a:cs typeface="Times New Roman" panose="02020603050405020304" pitchFamily="18" charset="0"/>
              </a:rPr>
              <a:t>(круглой формы с синим фоном и белыми рисунками.</a:t>
            </a:r>
          </a:p>
          <a:p>
            <a:pPr marL="0" indent="0" algn="just">
              <a:buNone/>
            </a:pPr>
            <a:r>
              <a:rPr lang="ru-RU" sz="1600" dirty="0">
                <a:latin typeface="Times New Roman" panose="02020603050405020304" pitchFamily="18" charset="0"/>
                <a:cs typeface="Times New Roman" panose="02020603050405020304" pitchFamily="18" charset="0"/>
              </a:rPr>
              <a:t>Предписывающие совершение тех или иных действий); </a:t>
            </a:r>
          </a:p>
          <a:p>
            <a:pPr marL="0" indent="0" algn="just">
              <a:buNone/>
            </a:pPr>
            <a:r>
              <a:rPr lang="ru-RU" sz="1600" b="1" dirty="0">
                <a:latin typeface="Times New Roman" panose="02020603050405020304" pitchFamily="18" charset="0"/>
                <a:cs typeface="Times New Roman" panose="02020603050405020304" pitchFamily="18" charset="0"/>
              </a:rPr>
              <a:t>- Знаки особых предписаний</a:t>
            </a:r>
            <a:r>
              <a:rPr lang="ru-RU" sz="1600" dirty="0">
                <a:latin typeface="Times New Roman" panose="02020603050405020304" pitchFamily="18" charset="0"/>
                <a:cs typeface="Times New Roman" panose="02020603050405020304" pitchFamily="18" charset="0"/>
              </a:rPr>
              <a:t>;</a:t>
            </a:r>
          </a:p>
          <a:p>
            <a:pPr marL="0" indent="0" algn="just">
              <a:buNone/>
            </a:pPr>
            <a:r>
              <a:rPr lang="ru-RU" sz="1600" dirty="0">
                <a:latin typeface="Times New Roman" panose="02020603050405020304" pitchFamily="18" charset="0"/>
                <a:cs typeface="Times New Roman" panose="02020603050405020304" pitchFamily="18" charset="0"/>
              </a:rPr>
              <a:t>- </a:t>
            </a:r>
            <a:r>
              <a:rPr lang="ru-RU" sz="1600" b="1" dirty="0">
                <a:latin typeface="Times New Roman" panose="02020603050405020304" pitchFamily="18" charset="0"/>
                <a:cs typeface="Times New Roman" panose="02020603050405020304" pitchFamily="18" charset="0"/>
              </a:rPr>
              <a:t>Информационные знаки</a:t>
            </a:r>
          </a:p>
          <a:p>
            <a:pPr marL="0" indent="0" algn="just">
              <a:buNone/>
            </a:pPr>
            <a:r>
              <a:rPr lang="ru-RU" sz="1600" dirty="0">
                <a:latin typeface="Times New Roman" panose="02020603050405020304" pitchFamily="18" charset="0"/>
                <a:cs typeface="Times New Roman" panose="02020603050405020304" pitchFamily="18" charset="0"/>
              </a:rPr>
              <a:t>(прямоугольной формы и синего (иногда – зеленого) цвета, о расположении полос, характере дороги, предприятиях сервиса и</a:t>
            </a:r>
          </a:p>
          <a:p>
            <a:pPr marL="0" indent="0" algn="just">
              <a:buNone/>
            </a:pPr>
            <a:r>
              <a:rPr lang="ru-RU" sz="1600" dirty="0">
                <a:latin typeface="Times New Roman" panose="02020603050405020304" pitchFamily="18" charset="0"/>
                <a:cs typeface="Times New Roman" panose="02020603050405020304" pitchFamily="18" charset="0"/>
              </a:rPr>
              <a:t>многом другом);</a:t>
            </a:r>
          </a:p>
          <a:p>
            <a:pPr marL="0" indent="0">
              <a:buNone/>
            </a:pPr>
            <a:r>
              <a:rPr lang="ru-RU" sz="1600" dirty="0" smtClean="0">
                <a:latin typeface="Times New Roman" panose="02020603050405020304" pitchFamily="18" charset="0"/>
                <a:cs typeface="Times New Roman" panose="02020603050405020304" pitchFamily="18" charset="0"/>
              </a:rPr>
              <a:t>-</a:t>
            </a:r>
            <a:r>
              <a:rPr lang="ru-RU" sz="1600" b="1" dirty="0" smtClean="0">
                <a:latin typeface="Times New Roman" panose="02020603050405020304" pitchFamily="18" charset="0"/>
                <a:cs typeface="Times New Roman" panose="02020603050405020304" pitchFamily="18" charset="0"/>
              </a:rPr>
              <a:t>Информационно - указательные </a:t>
            </a:r>
            <a:r>
              <a:rPr lang="ru-RU" sz="1600" b="1" dirty="0">
                <a:latin typeface="Times New Roman" panose="02020603050405020304" pitchFamily="18" charset="0"/>
                <a:cs typeface="Times New Roman" panose="02020603050405020304" pitchFamily="18" charset="0"/>
              </a:rPr>
              <a:t>знаки и указатели направлений</a:t>
            </a:r>
            <a:r>
              <a:rPr lang="ru-RU" sz="1600" dirty="0">
                <a:latin typeface="Times New Roman" panose="02020603050405020304" pitchFamily="18" charset="0"/>
                <a:cs typeface="Times New Roman" panose="02020603050405020304" pitchFamily="18" charset="0"/>
              </a:rPr>
              <a:t>.</a:t>
            </a:r>
          </a:p>
        </p:txBody>
      </p:sp>
      <p:pic>
        <p:nvPicPr>
          <p:cNvPr id="1026" name="Picture 2" descr="http://sportk.ru/d/948438/d/kovrik__pazl__doroznie__znaki__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39416" y="5911032"/>
            <a:ext cx="2778722" cy="352209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60535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 y="-15830"/>
            <a:ext cx="7601519" cy="10801350"/>
          </a:xfrm>
          <a:prstGeom prst="rect">
            <a:avLst/>
          </a:prstGeom>
        </p:spPr>
      </p:pic>
      <p:sp>
        <p:nvSpPr>
          <p:cNvPr id="5122" name="Прямоугольник 14"/>
          <p:cNvSpPr>
            <a:spLocks noChangeArrowheads="1"/>
          </p:cNvSpPr>
          <p:nvPr/>
        </p:nvSpPr>
        <p:spPr bwMode="auto">
          <a:xfrm>
            <a:off x="1717037" y="3613577"/>
            <a:ext cx="4207703" cy="436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2100" b="1" i="1" dirty="0">
                <a:solidFill>
                  <a:srgbClr val="00B050"/>
                </a:solidFill>
                <a:latin typeface="Times New Roman" pitchFamily="18" charset="0"/>
                <a:cs typeface="Times New Roman" pitchFamily="18" charset="0"/>
              </a:rPr>
              <a:t>   </a:t>
            </a:r>
            <a:endParaRPr lang="ru-RU" altLang="ru-RU" sz="2100" i="1" dirty="0">
              <a:solidFill>
                <a:srgbClr val="00B050"/>
              </a:solidFill>
              <a:latin typeface="Arial" charset="0"/>
            </a:endParaRPr>
          </a:p>
        </p:txBody>
      </p:sp>
      <p:sp>
        <p:nvSpPr>
          <p:cNvPr id="5123" name="Прямоугольник 14"/>
          <p:cNvSpPr>
            <a:spLocks noChangeArrowheads="1"/>
          </p:cNvSpPr>
          <p:nvPr/>
        </p:nvSpPr>
        <p:spPr bwMode="auto">
          <a:xfrm>
            <a:off x="1001910" y="872550"/>
            <a:ext cx="5105926" cy="598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fontAlgn="base" hangingPunct="1">
              <a:spcBef>
                <a:spcPct val="0"/>
              </a:spcBef>
              <a:spcAft>
                <a:spcPct val="0"/>
              </a:spcAft>
              <a:buFontTx/>
              <a:buNone/>
            </a:pPr>
            <a:r>
              <a:rPr lang="ru-RU" altLang="ru-RU" b="1" dirty="0" smtClean="0">
                <a:solidFill>
                  <a:srgbClr val="002060"/>
                </a:solidFill>
                <a:latin typeface="Monotype Corsiva" panose="03010101010201010101" pitchFamily="66" charset="0"/>
                <a:cs typeface="Times New Roman" pitchFamily="18" charset="0"/>
              </a:rPr>
              <a:t>«Изучаем дорожные знаки»</a:t>
            </a:r>
            <a:endParaRPr lang="ru-RU" altLang="ru-RU" dirty="0" smtClean="0">
              <a:solidFill>
                <a:srgbClr val="002060"/>
              </a:solidFill>
              <a:latin typeface="Monotype Corsiva" panose="03010101010201010101" pitchFamily="66" charset="0"/>
            </a:endParaRPr>
          </a:p>
        </p:txBody>
      </p:sp>
      <p:sp>
        <p:nvSpPr>
          <p:cNvPr id="5126" name="Прямоугольник 22"/>
          <p:cNvSpPr>
            <a:spLocks noChangeArrowheads="1"/>
          </p:cNvSpPr>
          <p:nvPr/>
        </p:nvSpPr>
        <p:spPr bwMode="auto">
          <a:xfrm>
            <a:off x="4256711" y="9993128"/>
            <a:ext cx="3493584" cy="444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fontAlgn="base">
              <a:spcBef>
                <a:spcPct val="0"/>
              </a:spcBef>
              <a:spcAft>
                <a:spcPct val="0"/>
              </a:spcAft>
              <a:buFontTx/>
              <a:buNone/>
            </a:pPr>
            <a:r>
              <a:rPr lang="ru-RU" altLang="ru-RU" sz="1100">
                <a:solidFill>
                  <a:srgbClr val="008000"/>
                </a:solidFill>
                <a:latin typeface="Times New Roman" pitchFamily="18" charset="0"/>
                <a:cs typeface="Times New Roman" pitchFamily="18" charset="0"/>
              </a:rPr>
              <a:t>.</a:t>
            </a:r>
            <a:endParaRPr lang="ru-RU" altLang="ru-RU" sz="1100">
              <a:solidFill>
                <a:prstClr val="black"/>
              </a:solidFill>
              <a:latin typeface="Times New Roman" pitchFamily="18" charset="0"/>
              <a:cs typeface="Times New Roman" pitchFamily="18" charset="0"/>
            </a:endParaRPr>
          </a:p>
          <a:p>
            <a:pPr fontAlgn="base">
              <a:spcBef>
                <a:spcPct val="0"/>
              </a:spcBef>
              <a:spcAft>
                <a:spcPct val="0"/>
              </a:spcAft>
              <a:buFontTx/>
              <a:buNone/>
            </a:pPr>
            <a:r>
              <a:rPr lang="ru-RU" altLang="ru-RU" sz="1100">
                <a:solidFill>
                  <a:srgbClr val="008000"/>
                </a:solidFill>
                <a:latin typeface="Times New Roman" pitchFamily="18" charset="0"/>
                <a:cs typeface="Times New Roman" pitchFamily="18" charset="0"/>
              </a:rPr>
              <a:t> </a:t>
            </a:r>
            <a:endParaRPr lang="ru-RU" altLang="ru-RU" sz="1100">
              <a:solidFill>
                <a:prstClr val="black"/>
              </a:solidFill>
              <a:latin typeface="Times New Roman" pitchFamily="18" charset="0"/>
              <a:cs typeface="Times New Roman" pitchFamily="18" charset="0"/>
            </a:endParaRPr>
          </a:p>
        </p:txBody>
      </p:sp>
      <p:sp>
        <p:nvSpPr>
          <p:cNvPr id="5128" name="Прямоугольник 9"/>
          <p:cNvSpPr>
            <a:spLocks noChangeArrowheads="1"/>
          </p:cNvSpPr>
          <p:nvPr/>
        </p:nvSpPr>
        <p:spPr bwMode="auto">
          <a:xfrm>
            <a:off x="4415992" y="8462935"/>
            <a:ext cx="3145275" cy="581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600" b="1">
                <a:solidFill>
                  <a:prstClr val="black"/>
                </a:solidFill>
                <a:latin typeface="Times New Roman" pitchFamily="18" charset="0"/>
                <a:cs typeface="Times New Roman" pitchFamily="18" charset="0"/>
              </a:rPr>
              <a:t>  </a:t>
            </a:r>
            <a:endParaRPr lang="ru-RU" altLang="ru-RU" sz="1400">
              <a:solidFill>
                <a:prstClr val="black"/>
              </a:solidFill>
              <a:latin typeface="Times New Roman" pitchFamily="18" charset="0"/>
              <a:cs typeface="Times New Roman" pitchFamily="18" charset="0"/>
            </a:endParaRPr>
          </a:p>
          <a:p>
            <a:pPr eaLnBrk="1" fontAlgn="base" hangingPunct="1">
              <a:spcBef>
                <a:spcPct val="0"/>
              </a:spcBef>
              <a:spcAft>
                <a:spcPct val="0"/>
              </a:spcAft>
              <a:buFontTx/>
              <a:buNone/>
            </a:pPr>
            <a:endParaRPr lang="ru-RU" altLang="ru-RU" sz="1400">
              <a:solidFill>
                <a:prstClr val="black"/>
              </a:solidFill>
              <a:latin typeface="Arial" charset="0"/>
            </a:endParaRPr>
          </a:p>
        </p:txBody>
      </p:sp>
      <p:sp>
        <p:nvSpPr>
          <p:cNvPr id="5129" name="Прямоугольник 9"/>
          <p:cNvSpPr>
            <a:spLocks noChangeArrowheads="1"/>
          </p:cNvSpPr>
          <p:nvPr/>
        </p:nvSpPr>
        <p:spPr bwMode="auto">
          <a:xfrm>
            <a:off x="4415992" y="8378549"/>
            <a:ext cx="3145275" cy="79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600" b="1">
                <a:solidFill>
                  <a:prstClr val="black"/>
                </a:solidFill>
                <a:latin typeface="Times New Roman" pitchFamily="18" charset="0"/>
                <a:cs typeface="Times New Roman" pitchFamily="18" charset="0"/>
              </a:rPr>
              <a:t> </a:t>
            </a:r>
            <a:endParaRPr lang="ru-RU" altLang="ru-RU" sz="1400">
              <a:solidFill>
                <a:prstClr val="black"/>
              </a:solidFill>
              <a:latin typeface="Times New Roman" pitchFamily="18" charset="0"/>
              <a:cs typeface="Times New Roman" pitchFamily="18" charset="0"/>
            </a:endParaRPr>
          </a:p>
          <a:p>
            <a:pPr eaLnBrk="1" fontAlgn="base" hangingPunct="1">
              <a:spcBef>
                <a:spcPct val="0"/>
              </a:spcBef>
              <a:spcAft>
                <a:spcPct val="0"/>
              </a:spcAft>
              <a:buFontTx/>
              <a:buNone/>
            </a:pPr>
            <a:r>
              <a:rPr lang="ru-RU" altLang="ru-RU" sz="1400">
                <a:solidFill>
                  <a:prstClr val="black"/>
                </a:solidFill>
                <a:latin typeface="Times New Roman" pitchFamily="18" charset="0"/>
                <a:cs typeface="Times New Roman" pitchFamily="18" charset="0"/>
              </a:rPr>
              <a:t> </a:t>
            </a:r>
          </a:p>
          <a:p>
            <a:pPr eaLnBrk="1" fontAlgn="base" hangingPunct="1">
              <a:spcBef>
                <a:spcPct val="0"/>
              </a:spcBef>
              <a:spcAft>
                <a:spcPct val="0"/>
              </a:spcAft>
              <a:buFontTx/>
              <a:buNone/>
            </a:pPr>
            <a:endParaRPr lang="ru-RU" altLang="ru-RU" sz="1400">
              <a:solidFill>
                <a:prstClr val="black"/>
              </a:solidFill>
              <a:latin typeface="Arial" charset="0"/>
            </a:endParaRPr>
          </a:p>
        </p:txBody>
      </p:sp>
      <p:sp>
        <p:nvSpPr>
          <p:cNvPr id="5134" name="WordArt 15"/>
          <p:cNvSpPr>
            <a:spLocks noChangeArrowheads="1" noChangeShapeType="1" noTextEdit="1"/>
          </p:cNvSpPr>
          <p:nvPr/>
        </p:nvSpPr>
        <p:spPr bwMode="auto">
          <a:xfrm>
            <a:off x="5438351" y="6207963"/>
            <a:ext cx="1984832" cy="425679"/>
          </a:xfrm>
          <a:prstGeom prst="rect">
            <a:avLst/>
          </a:prstGeom>
        </p:spPr>
        <p:txBody>
          <a:bodyPr wrap="none" lIns="104923" tIns="52461" rIns="104923" bIns="52461" fromWordArt="1">
            <a:prstTxWarp prst="textCurveUp">
              <a:avLst>
                <a:gd name="adj" fmla="val 35787"/>
              </a:avLst>
            </a:prstTxWarp>
          </a:bodyPr>
          <a:lstStyle/>
          <a:p>
            <a:pPr algn="ctr" fontAlgn="base">
              <a:spcBef>
                <a:spcPct val="0"/>
              </a:spcBef>
              <a:spcAft>
                <a:spcPct val="0"/>
              </a:spcAft>
            </a:pPr>
            <a:endParaRPr lang="ru-RU" sz="4100" b="1" kern="10">
              <a:ln w="9525">
                <a:solidFill>
                  <a:srgbClr val="993366"/>
                </a:solidFill>
                <a:round/>
                <a:headEnd/>
                <a:tailEnd/>
              </a:ln>
              <a:gradFill rotWithShape="1">
                <a:gsLst>
                  <a:gs pos="0">
                    <a:srgbClr val="FF9933"/>
                  </a:gs>
                  <a:gs pos="100000">
                    <a:srgbClr val="FF0000"/>
                  </a:gs>
                </a:gsLst>
                <a:path path="rect">
                  <a:fillToRect l="50000" t="50000" r="50000" b="50000"/>
                </a:path>
              </a:gradFill>
              <a:effectLst>
                <a:outerShdw dist="35921" dir="2700000" algn="ctr" rotWithShape="0">
                  <a:srgbClr val="C0C0C0">
                    <a:alpha val="79999"/>
                  </a:srgbClr>
                </a:outerShdw>
              </a:effectLst>
              <a:latin typeface="Monotype Corsiva"/>
            </a:endParaRPr>
          </a:p>
        </p:txBody>
      </p:sp>
      <p:sp>
        <p:nvSpPr>
          <p:cNvPr id="5135" name="WordArt 15"/>
          <p:cNvSpPr>
            <a:spLocks noChangeArrowheads="1" noChangeShapeType="1" noTextEdit="1"/>
          </p:cNvSpPr>
          <p:nvPr/>
        </p:nvSpPr>
        <p:spPr bwMode="auto">
          <a:xfrm>
            <a:off x="5448662" y="5996999"/>
            <a:ext cx="1984832" cy="510064"/>
          </a:xfrm>
          <a:prstGeom prst="rect">
            <a:avLst/>
          </a:prstGeom>
        </p:spPr>
        <p:txBody>
          <a:bodyPr wrap="none" lIns="104923" tIns="52461" rIns="104923" bIns="52461" fromWordArt="1">
            <a:prstTxWarp prst="textCurveUp">
              <a:avLst>
                <a:gd name="adj" fmla="val 35787"/>
              </a:avLst>
            </a:prstTxWarp>
          </a:bodyPr>
          <a:lstStyle/>
          <a:p>
            <a:pPr algn="ctr" fontAlgn="base">
              <a:spcBef>
                <a:spcPct val="0"/>
              </a:spcBef>
              <a:spcAft>
                <a:spcPct val="0"/>
              </a:spcAft>
            </a:pPr>
            <a:endParaRPr lang="ru-RU" sz="4100" b="1" kern="10">
              <a:ln w="9525">
                <a:solidFill>
                  <a:srgbClr val="993366"/>
                </a:solidFill>
                <a:round/>
                <a:headEnd/>
                <a:tailEnd/>
              </a:ln>
              <a:gradFill rotWithShape="1">
                <a:gsLst>
                  <a:gs pos="0">
                    <a:srgbClr val="FF9933"/>
                  </a:gs>
                  <a:gs pos="100000">
                    <a:srgbClr val="FF0000"/>
                  </a:gs>
                </a:gsLst>
                <a:path path="rect">
                  <a:fillToRect l="50000" t="50000" r="50000" b="50000"/>
                </a:path>
              </a:gradFill>
              <a:effectLst>
                <a:outerShdw dist="35921" dir="2700000" algn="ctr" rotWithShape="0">
                  <a:srgbClr val="C0C0C0">
                    <a:alpha val="79999"/>
                  </a:srgbClr>
                </a:outerShdw>
              </a:effectLst>
              <a:latin typeface="Monotype Corsiva"/>
            </a:endParaRPr>
          </a:p>
        </p:txBody>
      </p:sp>
      <p:sp>
        <p:nvSpPr>
          <p:cNvPr id="5136" name="Прямоугольник 27"/>
          <p:cNvSpPr>
            <a:spLocks noChangeArrowheads="1"/>
          </p:cNvSpPr>
          <p:nvPr/>
        </p:nvSpPr>
        <p:spPr bwMode="auto">
          <a:xfrm>
            <a:off x="4177952" y="7017128"/>
            <a:ext cx="2936991" cy="326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400" b="1" i="1">
                <a:solidFill>
                  <a:srgbClr val="FF0000"/>
                </a:solidFill>
                <a:latin typeface="Times New Roman" pitchFamily="18" charset="0"/>
                <a:cs typeface="Times New Roman" pitchFamily="18" charset="0"/>
              </a:rPr>
              <a:t>                 </a:t>
            </a:r>
            <a:endParaRPr lang="ru-RU" altLang="ru-RU" sz="2100">
              <a:solidFill>
                <a:prstClr val="black"/>
              </a:solidFill>
              <a:latin typeface="Times New Roman" pitchFamily="18" charset="0"/>
              <a:cs typeface="Times New Roman" pitchFamily="18" charset="0"/>
            </a:endParaRPr>
          </a:p>
        </p:txBody>
      </p:sp>
      <p:sp>
        <p:nvSpPr>
          <p:cNvPr id="5137" name="Прямоугольник 29"/>
          <p:cNvSpPr>
            <a:spLocks noChangeArrowheads="1"/>
          </p:cNvSpPr>
          <p:nvPr/>
        </p:nvSpPr>
        <p:spPr bwMode="auto">
          <a:xfrm>
            <a:off x="889462" y="1494692"/>
            <a:ext cx="3254802" cy="2850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lnSpc>
                <a:spcPct val="150000"/>
              </a:lnSpc>
              <a:spcBef>
                <a:spcPct val="0"/>
              </a:spcBef>
              <a:spcAft>
                <a:spcPct val="0"/>
              </a:spcAft>
              <a:buFont typeface="Arial" charset="0"/>
              <a:buNone/>
            </a:pPr>
            <a:endParaRPr lang="ru-RU" altLang="ru-RU" sz="1600" b="1" dirty="0">
              <a:solidFill>
                <a:prstClr val="black"/>
              </a:solidFill>
              <a:latin typeface="Times New Roman" pitchFamily="18" charset="0"/>
              <a:cs typeface="Times New Roman" pitchFamily="18" charset="0"/>
            </a:endParaRPr>
          </a:p>
          <a:p>
            <a:pPr eaLnBrk="1" fontAlgn="base" hangingPunct="1">
              <a:lnSpc>
                <a:spcPct val="150000"/>
              </a:lnSpc>
              <a:spcBef>
                <a:spcPct val="0"/>
              </a:spcBef>
              <a:spcAft>
                <a:spcPct val="0"/>
              </a:spcAft>
              <a:buFont typeface="Arial" charset="0"/>
              <a:buNone/>
            </a:pPr>
            <a:endParaRPr lang="ru-RU" altLang="ru-RU" sz="1600" b="1" dirty="0">
              <a:solidFill>
                <a:prstClr val="black"/>
              </a:solidFill>
              <a:latin typeface="Times New Roman" pitchFamily="18" charset="0"/>
              <a:cs typeface="Times New Roman" pitchFamily="18" charset="0"/>
            </a:endParaRPr>
          </a:p>
          <a:p>
            <a:pPr eaLnBrk="1" fontAlgn="base" hangingPunct="1">
              <a:lnSpc>
                <a:spcPct val="150000"/>
              </a:lnSpc>
              <a:spcBef>
                <a:spcPct val="0"/>
              </a:spcBef>
              <a:spcAft>
                <a:spcPct val="0"/>
              </a:spcAft>
              <a:buFont typeface="Arial" charset="0"/>
              <a:buNone/>
            </a:pPr>
            <a:endParaRPr lang="ru-RU" altLang="ru-RU" sz="1600" b="1" dirty="0">
              <a:solidFill>
                <a:prstClr val="black"/>
              </a:solidFill>
              <a:latin typeface="Times New Roman" pitchFamily="18" charset="0"/>
              <a:cs typeface="Times New Roman" pitchFamily="18" charset="0"/>
            </a:endParaRPr>
          </a:p>
          <a:p>
            <a:pPr algn="ctr"/>
            <a:endParaRPr lang="ru-RU" sz="1000" dirty="0">
              <a:solidFill>
                <a:prstClr val="black"/>
              </a:solidFill>
              <a:latin typeface="Times New Roman"/>
              <a:ea typeface="SimSun"/>
            </a:endParaRPr>
          </a:p>
          <a:p>
            <a:pPr eaLnBrk="1" fontAlgn="base" hangingPunct="1">
              <a:lnSpc>
                <a:spcPct val="150000"/>
              </a:lnSpc>
              <a:spcBef>
                <a:spcPct val="0"/>
              </a:spcBef>
              <a:spcAft>
                <a:spcPct val="0"/>
              </a:spcAft>
              <a:buFontTx/>
              <a:buNone/>
            </a:pPr>
            <a:r>
              <a:rPr lang="ru-RU" altLang="ru-RU" sz="1600" b="1" dirty="0">
                <a:solidFill>
                  <a:srgbClr val="002060"/>
                </a:solidFill>
                <a:latin typeface="Times New Roman" pitchFamily="18" charset="0"/>
                <a:cs typeface="Times New Roman" pitchFamily="18" charset="0"/>
              </a:rPr>
              <a:t>Знак «Остановка запрещена»</a:t>
            </a:r>
          </a:p>
          <a:p>
            <a:pPr algn="just" eaLnBrk="1" fontAlgn="base" hangingPunct="1">
              <a:spcBef>
                <a:spcPct val="0"/>
              </a:spcBef>
              <a:spcAft>
                <a:spcPct val="0"/>
              </a:spcAft>
              <a:buFontTx/>
              <a:buNone/>
            </a:pPr>
            <a:r>
              <a:rPr lang="ru-RU" altLang="ru-RU" sz="1600" dirty="0">
                <a:solidFill>
                  <a:prstClr val="black"/>
                </a:solidFill>
                <a:latin typeface="Times New Roman" pitchFamily="18" charset="0"/>
                <a:cs typeface="Times New Roman" pitchFamily="18" charset="0"/>
              </a:rPr>
              <a:t>Здесь машину не грузи,</a:t>
            </a:r>
          </a:p>
          <a:p>
            <a:pPr algn="just" eaLnBrk="1" fontAlgn="base" hangingPunct="1">
              <a:spcBef>
                <a:spcPct val="0"/>
              </a:spcBef>
              <a:spcAft>
                <a:spcPct val="0"/>
              </a:spcAft>
              <a:buFontTx/>
              <a:buNone/>
            </a:pPr>
            <a:r>
              <a:rPr lang="ru-RU" altLang="ru-RU" sz="1600" dirty="0">
                <a:solidFill>
                  <a:prstClr val="black"/>
                </a:solidFill>
                <a:latin typeface="Times New Roman" pitchFamily="18" charset="0"/>
                <a:cs typeface="Times New Roman" pitchFamily="18" charset="0"/>
              </a:rPr>
              <a:t>Не паркуй, не тормози.</a:t>
            </a:r>
          </a:p>
          <a:p>
            <a:pPr algn="just" eaLnBrk="1" fontAlgn="base" hangingPunct="1">
              <a:spcBef>
                <a:spcPct val="0"/>
              </a:spcBef>
              <a:spcAft>
                <a:spcPct val="0"/>
              </a:spcAft>
              <a:buFontTx/>
              <a:buNone/>
            </a:pPr>
            <a:r>
              <a:rPr lang="ru-RU" altLang="ru-RU" sz="1600" dirty="0">
                <a:solidFill>
                  <a:prstClr val="black"/>
                </a:solidFill>
                <a:latin typeface="Times New Roman" pitchFamily="18" charset="0"/>
                <a:cs typeface="Times New Roman" pitchFamily="18" charset="0"/>
              </a:rPr>
              <a:t>Этот знак всем говорит:</a:t>
            </a:r>
          </a:p>
          <a:p>
            <a:pPr algn="just" eaLnBrk="1" fontAlgn="base" hangingPunct="1">
              <a:spcBef>
                <a:spcPct val="0"/>
              </a:spcBef>
              <a:spcAft>
                <a:spcPct val="0"/>
              </a:spcAft>
              <a:buFontTx/>
              <a:buNone/>
            </a:pPr>
            <a:r>
              <a:rPr lang="ru-RU" altLang="ru-RU" sz="1600" dirty="0">
                <a:solidFill>
                  <a:prstClr val="black"/>
                </a:solidFill>
                <a:latin typeface="Times New Roman" pitchFamily="18" charset="0"/>
                <a:cs typeface="Times New Roman" pitchFamily="18" charset="0"/>
              </a:rPr>
              <a:t>«Тот не прав, кто здесь стоит!»</a:t>
            </a:r>
          </a:p>
        </p:txBody>
      </p:sp>
      <p:pic>
        <p:nvPicPr>
          <p:cNvPr id="19" name="Рисунок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46446" y="1171744"/>
            <a:ext cx="1386459" cy="1549292"/>
          </a:xfrm>
          <a:prstGeom prst="rect">
            <a:avLst/>
          </a:prstGeom>
        </p:spPr>
      </p:pic>
      <p:sp>
        <p:nvSpPr>
          <p:cNvPr id="4" name="TextBox 3"/>
          <p:cNvSpPr txBox="1"/>
          <p:nvPr/>
        </p:nvSpPr>
        <p:spPr>
          <a:xfrm>
            <a:off x="2034799" y="1470939"/>
            <a:ext cx="3413863" cy="763474"/>
          </a:xfrm>
          <a:prstGeom prst="rect">
            <a:avLst/>
          </a:prstGeom>
          <a:noFill/>
        </p:spPr>
        <p:txBody>
          <a:bodyPr wrap="square" lIns="104923" tIns="52461" rIns="104923" bIns="52461" rtlCol="0">
            <a:spAutoFit/>
          </a:bodyPr>
          <a:lstStyle/>
          <a:p>
            <a:pPr algn="ctr"/>
            <a:r>
              <a:rPr lang="ru-RU" sz="1400" b="1" dirty="0">
                <a:solidFill>
                  <a:srgbClr val="0070C0"/>
                </a:solidFill>
                <a:latin typeface="Times New Roman" panose="02020603050405020304" pitchFamily="18" charset="0"/>
                <a:cs typeface="Times New Roman" panose="02020603050405020304" pitchFamily="18" charset="0"/>
              </a:rPr>
              <a:t>Привет друзья! Я продолжаю свой урок и хочу рассказать о новых дорожных знаках!</a:t>
            </a:r>
          </a:p>
        </p:txBody>
      </p:sp>
      <p:sp>
        <p:nvSpPr>
          <p:cNvPr id="5" name="Прямоугольник 4"/>
          <p:cNvSpPr/>
          <p:nvPr/>
        </p:nvSpPr>
        <p:spPr>
          <a:xfrm>
            <a:off x="895335" y="4030907"/>
            <a:ext cx="4128392" cy="5198919"/>
          </a:xfrm>
          <a:prstGeom prst="rect">
            <a:avLst/>
          </a:prstGeom>
        </p:spPr>
        <p:txBody>
          <a:bodyPr wrap="square" lIns="104923" tIns="52461" rIns="104923" bIns="52461">
            <a:spAutoFit/>
          </a:bodyPr>
          <a:lstStyle/>
          <a:p>
            <a:endParaRPr lang="ru-RU" sz="1600" b="1" dirty="0">
              <a:solidFill>
                <a:prstClr val="black"/>
              </a:solidFill>
              <a:latin typeface="Times New Roman"/>
              <a:ea typeface="SimSun"/>
            </a:endParaRPr>
          </a:p>
          <a:p>
            <a:r>
              <a:rPr lang="ru-RU" sz="1600" b="1" dirty="0">
                <a:solidFill>
                  <a:srgbClr val="002060"/>
                </a:solidFill>
                <a:latin typeface="Times New Roman"/>
                <a:ea typeface="SimSun"/>
              </a:rPr>
              <a:t>Знак «Подача звукового сигнала запрещена»</a:t>
            </a:r>
          </a:p>
          <a:p>
            <a:pPr algn="just"/>
            <a:r>
              <a:rPr lang="ru-RU" sz="1600" dirty="0">
                <a:solidFill>
                  <a:prstClr val="black"/>
                </a:solidFill>
                <a:latin typeface="Times New Roman"/>
                <a:ea typeface="SimSun"/>
              </a:rPr>
              <a:t>Эй, водитель, не гуди,</a:t>
            </a:r>
          </a:p>
          <a:p>
            <a:pPr algn="just"/>
            <a:r>
              <a:rPr lang="ru-RU" sz="1600" dirty="0">
                <a:solidFill>
                  <a:prstClr val="black"/>
                </a:solidFill>
                <a:latin typeface="Times New Roman"/>
                <a:ea typeface="SimSun"/>
              </a:rPr>
              <a:t>Шумом спящих не буди.</a:t>
            </a:r>
          </a:p>
          <a:p>
            <a:pPr algn="just"/>
            <a:r>
              <a:rPr lang="ru-RU" sz="1600" dirty="0">
                <a:solidFill>
                  <a:prstClr val="black"/>
                </a:solidFill>
                <a:latin typeface="Times New Roman"/>
                <a:ea typeface="SimSun"/>
              </a:rPr>
              <a:t>Не пугай гудком прохожих,</a:t>
            </a:r>
          </a:p>
          <a:p>
            <a:pPr algn="just"/>
            <a:r>
              <a:rPr lang="ru-RU" sz="1600" dirty="0">
                <a:solidFill>
                  <a:prstClr val="black"/>
                </a:solidFill>
                <a:latin typeface="Times New Roman"/>
                <a:ea typeface="SimSun"/>
              </a:rPr>
              <a:t>Ведь и сам оглохнешь тоже.</a:t>
            </a:r>
          </a:p>
          <a:p>
            <a:endParaRPr lang="ru-RU" sz="1600" dirty="0">
              <a:solidFill>
                <a:prstClr val="black"/>
              </a:solidFill>
              <a:latin typeface="Times New Roman"/>
              <a:ea typeface="SimSun"/>
            </a:endParaRPr>
          </a:p>
          <a:p>
            <a:r>
              <a:rPr lang="ru-RU" sz="1600" b="1" dirty="0">
                <a:solidFill>
                  <a:srgbClr val="002060"/>
                </a:solidFill>
                <a:latin typeface="Times New Roman"/>
                <a:ea typeface="SimSun"/>
              </a:rPr>
              <a:t>Знак «Падение камней»</a:t>
            </a:r>
          </a:p>
          <a:p>
            <a:pPr algn="just"/>
            <a:r>
              <a:rPr lang="ru-RU" sz="1600" dirty="0">
                <a:solidFill>
                  <a:prstClr val="black"/>
                </a:solidFill>
                <a:latin typeface="Times New Roman"/>
                <a:ea typeface="SimSun"/>
              </a:rPr>
              <a:t>Вот дорога, ты на ней</a:t>
            </a:r>
          </a:p>
          <a:p>
            <a:pPr algn="just"/>
            <a:r>
              <a:rPr lang="ru-RU" sz="1600" dirty="0">
                <a:solidFill>
                  <a:prstClr val="black"/>
                </a:solidFill>
                <a:latin typeface="Times New Roman"/>
                <a:ea typeface="SimSun"/>
              </a:rPr>
              <a:t>Попадешь под град камней.</a:t>
            </a:r>
          </a:p>
          <a:p>
            <a:pPr algn="just"/>
            <a:r>
              <a:rPr lang="ru-RU" sz="1600" dirty="0">
                <a:solidFill>
                  <a:prstClr val="black"/>
                </a:solidFill>
                <a:latin typeface="Times New Roman"/>
                <a:ea typeface="SimSun"/>
              </a:rPr>
              <a:t>Здесь обвал всегда возможен,</a:t>
            </a:r>
          </a:p>
          <a:p>
            <a:pPr algn="just"/>
            <a:r>
              <a:rPr lang="ru-RU" sz="1600" dirty="0">
                <a:solidFill>
                  <a:prstClr val="black"/>
                </a:solidFill>
                <a:latin typeface="Times New Roman"/>
                <a:ea typeface="SimSun"/>
              </a:rPr>
              <a:t>Будь предельно осторожен!</a:t>
            </a:r>
          </a:p>
          <a:p>
            <a:pPr algn="ctr"/>
            <a:r>
              <a:rPr lang="ru-RU" sz="1600" dirty="0">
                <a:solidFill>
                  <a:prstClr val="black"/>
                </a:solidFill>
                <a:latin typeface="Times New Roman"/>
                <a:ea typeface="SimSun"/>
              </a:rPr>
              <a:t> </a:t>
            </a:r>
            <a:endParaRPr lang="ru-RU" sz="1000" dirty="0">
              <a:solidFill>
                <a:prstClr val="black"/>
              </a:solidFill>
              <a:latin typeface="Times New Roman"/>
              <a:ea typeface="SimSun"/>
            </a:endParaRPr>
          </a:p>
          <a:p>
            <a:r>
              <a:rPr lang="ru-RU" sz="1600" dirty="0">
                <a:solidFill>
                  <a:prstClr val="black"/>
                </a:solidFill>
                <a:latin typeface="Times New Roman"/>
                <a:ea typeface="SimSun"/>
              </a:rPr>
              <a:t> </a:t>
            </a:r>
            <a:r>
              <a:rPr lang="ru-RU" sz="1600" b="1" dirty="0">
                <a:solidFill>
                  <a:srgbClr val="002060"/>
                </a:solidFill>
                <a:latin typeface="Times New Roman"/>
                <a:ea typeface="SimSun"/>
              </a:rPr>
              <a:t>Знак «Техобслуживание»</a:t>
            </a:r>
          </a:p>
          <a:p>
            <a:pPr algn="just"/>
            <a:r>
              <a:rPr lang="ru-RU" sz="1600" dirty="0">
                <a:solidFill>
                  <a:prstClr val="black"/>
                </a:solidFill>
                <a:latin typeface="Times New Roman"/>
                <a:ea typeface="SimSun"/>
              </a:rPr>
              <a:t>Ай-ай-ай! Какая жалость!</a:t>
            </a:r>
          </a:p>
          <a:p>
            <a:pPr algn="just"/>
            <a:r>
              <a:rPr lang="ru-RU" sz="1600" dirty="0">
                <a:solidFill>
                  <a:prstClr val="black"/>
                </a:solidFill>
                <a:latin typeface="Times New Roman"/>
                <a:ea typeface="SimSun"/>
              </a:rPr>
              <a:t>Что-то вдруг у нас сломалось.</a:t>
            </a:r>
          </a:p>
          <a:p>
            <a:pPr algn="just"/>
            <a:r>
              <a:rPr lang="ru-RU" sz="1600" dirty="0">
                <a:solidFill>
                  <a:prstClr val="black"/>
                </a:solidFill>
                <a:latin typeface="Times New Roman"/>
                <a:ea typeface="SimSun"/>
              </a:rPr>
              <a:t>Знак нам этот говорит:</a:t>
            </a:r>
          </a:p>
          <a:p>
            <a:pPr algn="just"/>
            <a:r>
              <a:rPr lang="ru-RU" sz="1600" dirty="0">
                <a:solidFill>
                  <a:prstClr val="black"/>
                </a:solidFill>
                <a:latin typeface="Times New Roman"/>
                <a:ea typeface="SimSun"/>
              </a:rPr>
              <a:t>«Здесь машинный Айболит!»</a:t>
            </a:r>
            <a:endParaRPr lang="ru-RU" sz="1000" dirty="0">
              <a:solidFill>
                <a:prstClr val="black"/>
              </a:solidFill>
              <a:latin typeface="Times New Roman"/>
              <a:ea typeface="SimSun"/>
            </a:endParaRPr>
          </a:p>
          <a:p>
            <a:endParaRPr lang="ru-RU" sz="1600" dirty="0">
              <a:solidFill>
                <a:prstClr val="black"/>
              </a:solidFill>
              <a:latin typeface="Times New Roman"/>
              <a:ea typeface="SimSun"/>
            </a:endParaRPr>
          </a:p>
        </p:txBody>
      </p:sp>
      <p:sp>
        <p:nvSpPr>
          <p:cNvPr id="6" name="Скругленная прямоугольная выноска 5"/>
          <p:cNvSpPr/>
          <p:nvPr/>
        </p:nvSpPr>
        <p:spPr>
          <a:xfrm>
            <a:off x="2034799" y="1480658"/>
            <a:ext cx="3413863" cy="770957"/>
          </a:xfrm>
          <a:prstGeom prst="wedgeRoundRectCallout">
            <a:avLst>
              <a:gd name="adj1" fmla="val 59494"/>
              <a:gd name="adj2" fmla="val -32113"/>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lIns="104923" tIns="52461" rIns="104923" bIns="52461" spcCol="0" rtlCol="0" anchor="ctr"/>
          <a:lstStyle/>
          <a:p>
            <a:pPr algn="ctr"/>
            <a:endParaRPr lang="ru-RU">
              <a:solidFill>
                <a:prstClr val="white"/>
              </a:solidFill>
            </a:endParaRPr>
          </a:p>
        </p:txBody>
      </p:sp>
      <p:pic>
        <p:nvPicPr>
          <p:cNvPr id="7" name="Picture 2" descr="C:\Users\п\Desktop\dorozhnye_znaki_27.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03597" y="2919849"/>
            <a:ext cx="1166827" cy="114403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Стихи о дорожных знаках. Дорожный знак. Подача звукового сигнала запрещена."/>
          <p:cNvPicPr>
            <a:picLocks noChangeAspect="1" noChangeArrowheads="1"/>
          </p:cNvPicPr>
          <p:nvPr/>
        </p:nvPicPr>
        <p:blipFill>
          <a:blip r:embed="rId6">
            <a:extLst>
              <a:ext uri="{BEBA8EAE-BF5A-486C-A8C5-ECC9F3942E4B}">
                <a14:imgProps xmlns:a14="http://schemas.microsoft.com/office/drawing/2010/main">
                  <a14:imgLayer r:embed="rId7">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603597" y="4608587"/>
            <a:ext cx="1166827" cy="1253012"/>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Стихи о дорожных знаках. Дорожный знак. Падение камней."/>
          <p:cNvPicPr>
            <a:picLocks noChangeAspect="1" noChangeArrowheads="1"/>
          </p:cNvPicPr>
          <p:nvPr/>
        </p:nvPicPr>
        <p:blipFill>
          <a:blip r:embed="rId8">
            <a:extLst>
              <a:ext uri="{BEBA8EAE-BF5A-486C-A8C5-ECC9F3942E4B}">
                <a14:imgProps xmlns:a14="http://schemas.microsoft.com/office/drawing/2010/main">
                  <a14:imgLayer r:embed="rId9">
                    <a14:imgEffect>
                      <a14:colorTemperature colorTemp="112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603597" y="6207963"/>
            <a:ext cx="1286830" cy="111067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Стихи о дорожных знаках. Дорожный знак. Техобслуживание."/>
          <p:cNvPicPr>
            <a:picLocks noChangeAspect="1" noChangeArrowheads="1"/>
          </p:cNvPicPr>
          <p:nvPr/>
        </p:nvPicPr>
        <p:blipFill>
          <a:blip r:embed="rId10">
            <a:extLst>
              <a:ext uri="{BEBA8EAE-BF5A-486C-A8C5-ECC9F3942E4B}">
                <a14:imgProps xmlns:a14="http://schemas.microsoft.com/office/drawing/2010/main">
                  <a14:imgLayer r:embed="rId11">
                    <a14:imgEffect>
                      <a14:sharpenSoften amount="50000"/>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4792226" y="7689196"/>
            <a:ext cx="978198" cy="10887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15806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2021" y="0"/>
            <a:ext cx="7561262" cy="10801350"/>
          </a:xfrm>
          <a:prstGeom prst="rect">
            <a:avLst/>
          </a:prstGeom>
        </p:spPr>
      </p:pic>
      <p:sp>
        <p:nvSpPr>
          <p:cNvPr id="2" name="Заголовок 1"/>
          <p:cNvSpPr>
            <a:spLocks noGrp="1"/>
          </p:cNvSpPr>
          <p:nvPr>
            <p:ph type="title"/>
          </p:nvPr>
        </p:nvSpPr>
        <p:spPr>
          <a:xfrm>
            <a:off x="972319" y="648147"/>
            <a:ext cx="5112569" cy="942343"/>
          </a:xfrm>
        </p:spPr>
        <p:txBody>
          <a:bodyPr>
            <a:normAutofit fontScale="90000"/>
          </a:bodyPr>
          <a:lstStyle/>
          <a:p>
            <a:pPr lvl="0" fontAlgn="base">
              <a:spcAft>
                <a:spcPct val="0"/>
              </a:spcAft>
            </a:pPr>
            <a:r>
              <a:rPr lang="ru-RU" altLang="ru-RU" sz="3700" b="1" dirty="0">
                <a:solidFill>
                  <a:srgbClr val="002060"/>
                </a:solidFill>
                <a:latin typeface="Monotype Corsiva" panose="03010101010201010101" pitchFamily="66" charset="0"/>
                <a:ea typeface="+mn-ea"/>
                <a:cs typeface="Times New Roman" pitchFamily="18" charset="0"/>
              </a:rPr>
              <a:t/>
            </a:r>
            <a:br>
              <a:rPr lang="ru-RU" altLang="ru-RU" sz="3700" b="1" dirty="0">
                <a:solidFill>
                  <a:srgbClr val="002060"/>
                </a:solidFill>
                <a:latin typeface="Monotype Corsiva" panose="03010101010201010101" pitchFamily="66" charset="0"/>
                <a:ea typeface="+mn-ea"/>
                <a:cs typeface="Times New Roman" pitchFamily="18" charset="0"/>
              </a:rPr>
            </a:br>
            <a:r>
              <a:rPr lang="ru-RU" altLang="ru-RU" sz="3700" b="1" dirty="0">
                <a:solidFill>
                  <a:srgbClr val="002060"/>
                </a:solidFill>
                <a:latin typeface="Monotype Corsiva" panose="03010101010201010101" pitchFamily="66" charset="0"/>
                <a:ea typeface="+mn-ea"/>
                <a:cs typeface="Times New Roman" pitchFamily="18" charset="0"/>
              </a:rPr>
              <a:t>«Игры  для закрепления</a:t>
            </a:r>
            <a:br>
              <a:rPr lang="ru-RU" altLang="ru-RU" sz="3700" b="1" dirty="0">
                <a:solidFill>
                  <a:srgbClr val="002060"/>
                </a:solidFill>
                <a:latin typeface="Monotype Corsiva" panose="03010101010201010101" pitchFamily="66" charset="0"/>
                <a:ea typeface="+mn-ea"/>
                <a:cs typeface="Times New Roman" pitchFamily="18" charset="0"/>
              </a:rPr>
            </a:br>
            <a:r>
              <a:rPr lang="ru-RU" altLang="ru-RU" sz="3700" b="1" dirty="0">
                <a:solidFill>
                  <a:srgbClr val="002060"/>
                </a:solidFill>
                <a:latin typeface="Monotype Corsiva" panose="03010101010201010101" pitchFamily="66" charset="0"/>
                <a:ea typeface="+mn-ea"/>
                <a:cs typeface="Times New Roman" pitchFamily="18" charset="0"/>
              </a:rPr>
              <a:t> знаний детей   о ПДД»</a:t>
            </a:r>
            <a:endParaRPr lang="ru-RU" sz="3700" dirty="0">
              <a:solidFill>
                <a:srgbClr val="002060"/>
              </a:solidFill>
              <a:latin typeface="Monotype Corsiva" panose="03010101010201010101" pitchFamily="66" charset="0"/>
            </a:endParaRPr>
          </a:p>
        </p:txBody>
      </p:sp>
      <p:sp>
        <p:nvSpPr>
          <p:cNvPr id="5" name="Объект 4"/>
          <p:cNvSpPr>
            <a:spLocks noGrp="1"/>
          </p:cNvSpPr>
          <p:nvPr>
            <p:ph idx="1"/>
          </p:nvPr>
        </p:nvSpPr>
        <p:spPr>
          <a:xfrm>
            <a:off x="741708" y="3024411"/>
            <a:ext cx="6033804" cy="6974555"/>
          </a:xfrm>
        </p:spPr>
        <p:txBody>
          <a:bodyPr>
            <a:normAutofit lnSpcReduction="10000"/>
          </a:bodyPr>
          <a:lstStyle/>
          <a:p>
            <a:pPr marL="0" indent="0" algn="just">
              <a:buNone/>
            </a:pPr>
            <a:r>
              <a:rPr lang="ru-RU" sz="1600" b="1" dirty="0">
                <a:solidFill>
                  <a:srgbClr val="002060"/>
                </a:solidFill>
                <a:latin typeface="Times New Roman" panose="02020603050405020304" pitchFamily="18" charset="0"/>
                <a:cs typeface="Times New Roman" panose="02020603050405020304" pitchFamily="18" charset="0"/>
              </a:rPr>
              <a:t>Игра «Угадай, куда ехать»</a:t>
            </a:r>
          </a:p>
          <a:p>
            <a:pPr marL="0" indent="0" algn="just">
              <a:buNone/>
            </a:pPr>
            <a:r>
              <a:rPr lang="ru-RU" sz="1600" dirty="0">
                <a:latin typeface="Times New Roman" panose="02020603050405020304" pitchFamily="18" charset="0"/>
                <a:cs typeface="Times New Roman" panose="02020603050405020304" pitchFamily="18" charset="0"/>
              </a:rPr>
              <a:t>По  командам  «Налево!», «Направо!» дети поворачивают налево или направо и продолжают движение, по команде «Кругом!» — вертятся вокруг своей оси, по команде «Задний ход!» — пятятся, как раки, по команде «Обратно!» — поворачиваются и «едут» в обратном направлении.</a:t>
            </a:r>
          </a:p>
          <a:p>
            <a:pPr marL="0" indent="0" algn="just">
              <a:buNone/>
            </a:pPr>
            <a:r>
              <a:rPr lang="ru-RU" sz="1600" b="1" dirty="0">
                <a:solidFill>
                  <a:srgbClr val="002060"/>
                </a:solidFill>
                <a:latin typeface="Times New Roman" panose="02020603050405020304" pitchFamily="18" charset="0"/>
                <a:cs typeface="Times New Roman" panose="02020603050405020304" pitchFamily="18" charset="0"/>
              </a:rPr>
              <a:t>Игра «Волшебный круг»</a:t>
            </a:r>
          </a:p>
          <a:p>
            <a:pPr marL="0" indent="0" algn="just">
              <a:buNone/>
            </a:pPr>
            <a:r>
              <a:rPr lang="ru-RU" sz="1600" dirty="0">
                <a:latin typeface="Times New Roman" panose="02020603050405020304" pitchFamily="18" charset="0"/>
                <a:cs typeface="Times New Roman" panose="02020603050405020304" pitchFamily="18" charset="0"/>
              </a:rPr>
              <a:t>Материал: два картонных диска, соединенных в центре винтом. На нижнем круге вдоль края приклеены обозначения дорожных знаков. На внешнем круге у края вырезается окошко по размеру чуть больше дорожных знаков; картинки с изображением дорожных ситуаций.</a:t>
            </a:r>
          </a:p>
          <a:p>
            <a:pPr marL="0" indent="0" algn="just">
              <a:buNone/>
            </a:pPr>
            <a:r>
              <a:rPr lang="ru-RU" sz="1600" dirty="0">
                <a:latin typeface="Times New Roman" panose="02020603050405020304" pitchFamily="18" charset="0"/>
                <a:cs typeface="Times New Roman" panose="02020603050405020304" pitchFamily="18" charset="0"/>
              </a:rPr>
              <a:t>Ход игры:</a:t>
            </a:r>
          </a:p>
          <a:p>
            <a:pPr marL="0" indent="0" algn="just">
              <a:buNone/>
            </a:pPr>
            <a:r>
              <a:rPr lang="ru-RU" sz="1600" dirty="0">
                <a:latin typeface="Times New Roman" panose="02020603050405020304" pitchFamily="18" charset="0"/>
                <a:cs typeface="Times New Roman" panose="02020603050405020304" pitchFamily="18" charset="0"/>
              </a:rPr>
              <a:t>1-й вариант: Детям показывается знак на круге, они должны назвать его и объяснить его значение.</a:t>
            </a:r>
          </a:p>
          <a:p>
            <a:pPr marL="0" indent="0" algn="just">
              <a:buNone/>
            </a:pPr>
            <a:r>
              <a:rPr lang="ru-RU" sz="1600" dirty="0">
                <a:latin typeface="Times New Roman" panose="02020603050405020304" pitchFamily="18" charset="0"/>
                <a:cs typeface="Times New Roman" panose="02020603050405020304" pitchFamily="18" charset="0"/>
              </a:rPr>
              <a:t>2-й вариант: Детям называется знак, они должны найти его на круге и объяснить его значение.</a:t>
            </a:r>
          </a:p>
          <a:p>
            <a:pPr marL="0" indent="0" algn="just">
              <a:buNone/>
            </a:pPr>
            <a:r>
              <a:rPr lang="ru-RU" sz="1600" dirty="0">
                <a:latin typeface="Times New Roman" panose="02020603050405020304" pitchFamily="18" charset="0"/>
                <a:cs typeface="Times New Roman" panose="02020603050405020304" pitchFamily="18" charset="0"/>
              </a:rPr>
              <a:t>3-й вариант: Детям показывают картинку, изображающую ситуацию на дороге, они должны найти дорожный знак, который здесь необходимо поставить («Остановка автобуса», «Пешеходный переход», «Железнодорожный переезд без шлагбаума» и т. д.)</a:t>
            </a:r>
          </a:p>
          <a:p>
            <a:pPr marL="0" indent="0" algn="just">
              <a:buNone/>
            </a:pPr>
            <a:r>
              <a:rPr lang="ru-RU" sz="1600" b="1" dirty="0">
                <a:solidFill>
                  <a:srgbClr val="002060"/>
                </a:solidFill>
                <a:latin typeface="Times New Roman" panose="02020603050405020304" pitchFamily="18" charset="0"/>
                <a:cs typeface="Times New Roman" panose="02020603050405020304" pitchFamily="18" charset="0"/>
              </a:rPr>
              <a:t>Игра «Кто скорее соберет?»</a:t>
            </a:r>
          </a:p>
          <a:p>
            <a:pPr marL="0" indent="0" algn="just">
              <a:buNone/>
            </a:pPr>
            <a:r>
              <a:rPr lang="ru-RU" sz="1600" dirty="0">
                <a:latin typeface="Times New Roman" panose="02020603050405020304" pitchFamily="18" charset="0"/>
                <a:cs typeface="Times New Roman" panose="02020603050405020304" pitchFamily="18" charset="0"/>
              </a:rPr>
              <a:t>На столе перед ребенком выкладываются картинки с изображением разного транспорта и предлагается в одну сторону отобрать весь пассажирский транспорт, а в другую - весь грузовой. Ребенок называет весь транспорт, который он отобрал.</a:t>
            </a:r>
          </a:p>
          <a:p>
            <a:pPr marL="0" indent="0">
              <a:buNone/>
            </a:pPr>
            <a:endParaRPr lang="ru-RU" sz="1600" dirty="0">
              <a:latin typeface="Times New Roman" panose="02020603050405020304" pitchFamily="18" charset="0"/>
              <a:cs typeface="Times New Roman" panose="02020603050405020304" pitchFamily="18" charset="0"/>
            </a:endParaRPr>
          </a:p>
        </p:txBody>
      </p:sp>
      <p:pic>
        <p:nvPicPr>
          <p:cNvPr id="11" name="Рисунок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46116" y="1311542"/>
            <a:ext cx="1330359" cy="1884688"/>
          </a:xfrm>
          <a:prstGeom prst="rect">
            <a:avLst/>
          </a:prstGeom>
        </p:spPr>
      </p:pic>
      <p:sp>
        <p:nvSpPr>
          <p:cNvPr id="8" name="TextBox 7"/>
          <p:cNvSpPr txBox="1"/>
          <p:nvPr/>
        </p:nvSpPr>
        <p:spPr>
          <a:xfrm>
            <a:off x="2628503" y="2137284"/>
            <a:ext cx="2937510" cy="545337"/>
          </a:xfrm>
          <a:prstGeom prst="rect">
            <a:avLst/>
          </a:prstGeom>
          <a:noFill/>
        </p:spPr>
        <p:txBody>
          <a:bodyPr wrap="square" lIns="104923" tIns="52461" rIns="104923" bIns="52461" rtlCol="0">
            <a:spAutoFit/>
          </a:bodyPr>
          <a:lstStyle/>
          <a:p>
            <a:pPr algn="ctr"/>
            <a:r>
              <a:rPr lang="ru-RU" sz="1400" b="1" dirty="0">
                <a:solidFill>
                  <a:srgbClr val="0070C0"/>
                </a:solidFill>
                <a:latin typeface="Times New Roman" panose="02020603050405020304" pitchFamily="18" charset="0"/>
                <a:cs typeface="Times New Roman" panose="02020603050405020304" pitchFamily="18" charset="0"/>
              </a:rPr>
              <a:t>В эти игры вы можете поиграть дома со своим ребенком!</a:t>
            </a:r>
            <a:endParaRPr lang="ru-RU" sz="1600" b="1" dirty="0">
              <a:solidFill>
                <a:srgbClr val="00B050"/>
              </a:solidFill>
              <a:latin typeface="Times New Roman" panose="02020603050405020304" pitchFamily="18" charset="0"/>
              <a:cs typeface="Times New Roman" panose="02020603050405020304" pitchFamily="18" charset="0"/>
            </a:endParaRPr>
          </a:p>
        </p:txBody>
      </p:sp>
      <p:sp>
        <p:nvSpPr>
          <p:cNvPr id="10" name="Овальная выноска 9"/>
          <p:cNvSpPr/>
          <p:nvPr/>
        </p:nvSpPr>
        <p:spPr>
          <a:xfrm>
            <a:off x="2628503" y="2034759"/>
            <a:ext cx="2883983" cy="733450"/>
          </a:xfrm>
          <a:prstGeom prst="wedgeEllipseCallout">
            <a:avLst>
              <a:gd name="adj1" fmla="val 60255"/>
              <a:gd name="adj2" fmla="val -74257"/>
            </a:avLst>
          </a:prstGeom>
          <a:noFill/>
        </p:spPr>
        <p:style>
          <a:lnRef idx="2">
            <a:schemeClr val="accent1">
              <a:shade val="50000"/>
            </a:schemeClr>
          </a:lnRef>
          <a:fillRef idx="1">
            <a:schemeClr val="accent1"/>
          </a:fillRef>
          <a:effectRef idx="0">
            <a:schemeClr val="accent1"/>
          </a:effectRef>
          <a:fontRef idx="minor">
            <a:schemeClr val="lt1"/>
          </a:fontRef>
        </p:style>
        <p:txBody>
          <a:bodyPr lIns="104923" tIns="52461" rIns="104923" bIns="52461" spcCol="0" rtlCol="0" anchor="ctr"/>
          <a:lstStyle/>
          <a:p>
            <a:pPr algn="ctr"/>
            <a:endParaRPr lang="ru-RU">
              <a:solidFill>
                <a:prstClr val="white"/>
              </a:solidFill>
            </a:endParaRPr>
          </a:p>
        </p:txBody>
      </p:sp>
      <p:sp>
        <p:nvSpPr>
          <p:cNvPr id="6" name="5-конечная звезда 5"/>
          <p:cNvSpPr/>
          <p:nvPr/>
        </p:nvSpPr>
        <p:spPr>
          <a:xfrm>
            <a:off x="-540840" y="-16877"/>
            <a:ext cx="50407" cy="5400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lIns="104927" tIns="52464" rIns="104927" bIns="52464" spcCol="0" rtlCol="0" anchor="ctr"/>
          <a:lstStyle/>
          <a:p>
            <a:pPr algn="ctr"/>
            <a:endParaRPr lang="ru-RU"/>
          </a:p>
        </p:txBody>
      </p:sp>
    </p:spTree>
    <p:extLst>
      <p:ext uri="{BB962C8B-B14F-4D97-AF65-F5344CB8AC3E}">
        <p14:creationId xmlns:p14="http://schemas.microsoft.com/office/powerpoint/2010/main" val="23097098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2021" y="0"/>
            <a:ext cx="7561262" cy="10801350"/>
          </a:xfrm>
          <a:prstGeom prst="rect">
            <a:avLst/>
          </a:prstGeom>
        </p:spPr>
      </p:pic>
      <p:sp>
        <p:nvSpPr>
          <p:cNvPr id="2" name="Заголовок 1"/>
          <p:cNvSpPr>
            <a:spLocks noGrp="1"/>
          </p:cNvSpPr>
          <p:nvPr>
            <p:ph type="title"/>
          </p:nvPr>
        </p:nvSpPr>
        <p:spPr>
          <a:xfrm>
            <a:off x="252239" y="648147"/>
            <a:ext cx="6805137" cy="1080121"/>
          </a:xfrm>
        </p:spPr>
        <p:txBody>
          <a:bodyPr>
            <a:normAutofit fontScale="90000"/>
          </a:bodyPr>
          <a:lstStyle/>
          <a:p>
            <a:pPr lvl="0" fontAlgn="base">
              <a:spcAft>
                <a:spcPct val="0"/>
              </a:spcAft>
            </a:pPr>
            <a:r>
              <a:rPr lang="ru-RU" altLang="ru-RU" sz="3700" b="1" dirty="0">
                <a:solidFill>
                  <a:srgbClr val="002060"/>
                </a:solidFill>
                <a:latin typeface="Monotype Corsiva" panose="03010101010201010101" pitchFamily="66" charset="0"/>
                <a:ea typeface="+mn-ea"/>
                <a:cs typeface="Times New Roman" pitchFamily="18" charset="0"/>
              </a:rPr>
              <a:t/>
            </a:r>
            <a:br>
              <a:rPr lang="ru-RU" altLang="ru-RU" sz="3700" b="1" dirty="0">
                <a:solidFill>
                  <a:srgbClr val="002060"/>
                </a:solidFill>
                <a:latin typeface="Monotype Corsiva" panose="03010101010201010101" pitchFamily="66" charset="0"/>
                <a:ea typeface="+mn-ea"/>
                <a:cs typeface="Times New Roman" pitchFamily="18" charset="0"/>
              </a:rPr>
            </a:br>
            <a:r>
              <a:rPr lang="ru-RU" altLang="ru-RU" sz="3700" b="1" dirty="0">
                <a:solidFill>
                  <a:srgbClr val="002060"/>
                </a:solidFill>
                <a:latin typeface="Monotype Corsiva" panose="03010101010201010101" pitchFamily="66" charset="0"/>
                <a:ea typeface="+mn-ea"/>
                <a:cs typeface="Times New Roman" pitchFamily="18" charset="0"/>
              </a:rPr>
              <a:t>«Игры  для закрепления</a:t>
            </a:r>
            <a:br>
              <a:rPr lang="ru-RU" altLang="ru-RU" sz="3700" b="1" dirty="0">
                <a:solidFill>
                  <a:srgbClr val="002060"/>
                </a:solidFill>
                <a:latin typeface="Monotype Corsiva" panose="03010101010201010101" pitchFamily="66" charset="0"/>
                <a:ea typeface="+mn-ea"/>
                <a:cs typeface="Times New Roman" pitchFamily="18" charset="0"/>
              </a:rPr>
            </a:br>
            <a:r>
              <a:rPr lang="ru-RU" altLang="ru-RU" sz="3700" b="1" dirty="0">
                <a:solidFill>
                  <a:srgbClr val="002060"/>
                </a:solidFill>
                <a:latin typeface="Monotype Corsiva" panose="03010101010201010101" pitchFamily="66" charset="0"/>
                <a:ea typeface="+mn-ea"/>
                <a:cs typeface="Times New Roman" pitchFamily="18" charset="0"/>
              </a:rPr>
              <a:t> знаний детей   о ПДД»</a:t>
            </a:r>
            <a:endParaRPr lang="ru-RU" sz="3700" dirty="0">
              <a:solidFill>
                <a:srgbClr val="002060"/>
              </a:solidFill>
              <a:latin typeface="Monotype Corsiva" panose="03010101010201010101" pitchFamily="66" charset="0"/>
            </a:endParaRPr>
          </a:p>
        </p:txBody>
      </p:sp>
      <p:sp>
        <p:nvSpPr>
          <p:cNvPr id="8" name="TextBox 7"/>
          <p:cNvSpPr txBox="1"/>
          <p:nvPr/>
        </p:nvSpPr>
        <p:spPr>
          <a:xfrm>
            <a:off x="3066102" y="2225400"/>
            <a:ext cx="2937510" cy="352168"/>
          </a:xfrm>
          <a:prstGeom prst="rect">
            <a:avLst/>
          </a:prstGeom>
          <a:noFill/>
        </p:spPr>
        <p:txBody>
          <a:bodyPr wrap="square" lIns="104923" tIns="52461" rIns="104923" bIns="52461" rtlCol="0">
            <a:spAutoFit/>
          </a:bodyPr>
          <a:lstStyle/>
          <a:p>
            <a:pPr algn="ctr"/>
            <a:r>
              <a:rPr lang="ru-RU" sz="1600" b="1" dirty="0">
                <a:solidFill>
                  <a:srgbClr val="0070C0"/>
                </a:solidFill>
                <a:latin typeface="Times New Roman" panose="02020603050405020304" pitchFamily="18" charset="0"/>
                <a:cs typeface="Times New Roman" panose="02020603050405020304" pitchFamily="18" charset="0"/>
              </a:rPr>
              <a:t>Разгадайте кроссворд!</a:t>
            </a:r>
            <a:endParaRPr lang="ru-RU" sz="1600" b="1" dirty="0">
              <a:solidFill>
                <a:srgbClr val="00B050"/>
              </a:solidFill>
              <a:latin typeface="Times New Roman" panose="02020603050405020304" pitchFamily="18" charset="0"/>
              <a:cs typeface="Times New Roman" panose="02020603050405020304" pitchFamily="18" charset="0"/>
            </a:endParaRPr>
          </a:p>
        </p:txBody>
      </p:sp>
      <p:sp>
        <p:nvSpPr>
          <p:cNvPr id="10" name="Овальная выноска 9"/>
          <p:cNvSpPr/>
          <p:nvPr/>
        </p:nvSpPr>
        <p:spPr>
          <a:xfrm>
            <a:off x="3241532" y="2016222"/>
            <a:ext cx="2619941" cy="770524"/>
          </a:xfrm>
          <a:prstGeom prst="wedgeEllipseCallout">
            <a:avLst>
              <a:gd name="adj1" fmla="val 54206"/>
              <a:gd name="adj2" fmla="val -75317"/>
            </a:avLst>
          </a:prstGeom>
          <a:noFill/>
        </p:spPr>
        <p:style>
          <a:lnRef idx="2">
            <a:schemeClr val="accent1">
              <a:shade val="50000"/>
            </a:schemeClr>
          </a:lnRef>
          <a:fillRef idx="1">
            <a:schemeClr val="accent1"/>
          </a:fillRef>
          <a:effectRef idx="0">
            <a:schemeClr val="accent1"/>
          </a:effectRef>
          <a:fontRef idx="minor">
            <a:schemeClr val="lt1"/>
          </a:fontRef>
        </p:style>
        <p:txBody>
          <a:bodyPr lIns="104923" tIns="52461" rIns="104923" bIns="52461" spcCol="0" rtlCol="0" anchor="ctr"/>
          <a:lstStyle/>
          <a:p>
            <a:pPr algn="ctr"/>
            <a:endParaRPr lang="ru-RU">
              <a:solidFill>
                <a:prstClr val="white"/>
              </a:solidFill>
            </a:endParaRPr>
          </a:p>
        </p:txBody>
      </p:sp>
      <p:sp>
        <p:nvSpPr>
          <p:cNvPr id="6" name="5-конечная звезда 5"/>
          <p:cNvSpPr/>
          <p:nvPr/>
        </p:nvSpPr>
        <p:spPr>
          <a:xfrm>
            <a:off x="-540840" y="-16877"/>
            <a:ext cx="50407" cy="5400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lIns="104927" tIns="52464" rIns="104927" bIns="52464" spcCol="0" rtlCol="0" anchor="ctr"/>
          <a:lstStyle/>
          <a:p>
            <a:pPr algn="ctr"/>
            <a:endParaRPr lang="ru-RU"/>
          </a:p>
        </p:txBody>
      </p:sp>
      <p:pic>
        <p:nvPicPr>
          <p:cNvPr id="7" name="Объект 6"/>
          <p:cNvPicPr>
            <a:picLocks noGrp="1" noChangeAspect="1"/>
          </p:cNvPicPr>
          <p:nvPr>
            <p:ph idx="1"/>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l="2948" r="9043" b="5072"/>
          <a:stretch/>
        </p:blipFill>
        <p:spPr>
          <a:xfrm>
            <a:off x="1044327" y="2952403"/>
            <a:ext cx="5778863" cy="6768752"/>
          </a:xfrm>
        </p:spPr>
      </p:pic>
      <p:pic>
        <p:nvPicPr>
          <p:cNvPr id="11" name="Рисунок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42816" y="1311543"/>
            <a:ext cx="1330359" cy="1884688"/>
          </a:xfrm>
          <a:prstGeom prst="rect">
            <a:avLst/>
          </a:prstGeom>
        </p:spPr>
      </p:pic>
    </p:spTree>
    <p:extLst>
      <p:ext uri="{BB962C8B-B14F-4D97-AF65-F5344CB8AC3E}">
        <p14:creationId xmlns:p14="http://schemas.microsoft.com/office/powerpoint/2010/main" val="24957256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4" y="0"/>
            <a:ext cx="7561262" cy="10801350"/>
          </a:xfrm>
          <a:prstGeom prst="rect">
            <a:avLst/>
          </a:prstGeom>
        </p:spPr>
      </p:pic>
      <p:sp>
        <p:nvSpPr>
          <p:cNvPr id="2" name="Заголовок 1"/>
          <p:cNvSpPr>
            <a:spLocks noGrp="1"/>
          </p:cNvSpPr>
          <p:nvPr>
            <p:ph type="title"/>
          </p:nvPr>
        </p:nvSpPr>
        <p:spPr>
          <a:xfrm>
            <a:off x="378063" y="198072"/>
            <a:ext cx="6805137" cy="1800225"/>
          </a:xfrm>
        </p:spPr>
        <p:txBody>
          <a:bodyPr>
            <a:normAutofit/>
          </a:bodyPr>
          <a:lstStyle/>
          <a:p>
            <a:pPr lvl="0" fontAlgn="base">
              <a:spcAft>
                <a:spcPct val="0"/>
              </a:spcAft>
            </a:pPr>
            <a:r>
              <a:rPr lang="ru-RU" altLang="ru-RU" sz="3700" b="1" dirty="0">
                <a:solidFill>
                  <a:srgbClr val="002060"/>
                </a:solidFill>
                <a:latin typeface="Monotype Corsiva" panose="03010101010201010101" pitchFamily="66" charset="0"/>
                <a:ea typeface="+mn-ea"/>
                <a:cs typeface="Times New Roman" pitchFamily="18" charset="0"/>
              </a:rPr>
              <a:t/>
            </a:r>
            <a:br>
              <a:rPr lang="ru-RU" altLang="ru-RU" sz="3700" b="1" dirty="0">
                <a:solidFill>
                  <a:srgbClr val="002060"/>
                </a:solidFill>
                <a:latin typeface="Monotype Corsiva" panose="03010101010201010101" pitchFamily="66" charset="0"/>
                <a:ea typeface="+mn-ea"/>
                <a:cs typeface="Times New Roman" pitchFamily="18" charset="0"/>
              </a:rPr>
            </a:br>
            <a:r>
              <a:rPr lang="ru-RU" altLang="ru-RU" sz="3700" b="1" dirty="0">
                <a:solidFill>
                  <a:srgbClr val="002060"/>
                </a:solidFill>
                <a:latin typeface="Monotype Corsiva" panose="03010101010201010101" pitchFamily="66" charset="0"/>
                <a:ea typeface="+mn-ea"/>
                <a:cs typeface="Times New Roman" pitchFamily="18" charset="0"/>
              </a:rPr>
              <a:t>«Игры  для закрепления</a:t>
            </a:r>
            <a:br>
              <a:rPr lang="ru-RU" altLang="ru-RU" sz="3700" b="1" dirty="0">
                <a:solidFill>
                  <a:srgbClr val="002060"/>
                </a:solidFill>
                <a:latin typeface="Monotype Corsiva" panose="03010101010201010101" pitchFamily="66" charset="0"/>
                <a:ea typeface="+mn-ea"/>
                <a:cs typeface="Times New Roman" pitchFamily="18" charset="0"/>
              </a:rPr>
            </a:br>
            <a:r>
              <a:rPr lang="ru-RU" altLang="ru-RU" sz="3700" b="1" dirty="0">
                <a:solidFill>
                  <a:srgbClr val="002060"/>
                </a:solidFill>
                <a:latin typeface="Monotype Corsiva" panose="03010101010201010101" pitchFamily="66" charset="0"/>
                <a:ea typeface="+mn-ea"/>
                <a:cs typeface="Times New Roman" pitchFamily="18" charset="0"/>
              </a:rPr>
              <a:t> знаний детей   о ПДД»</a:t>
            </a:r>
            <a:endParaRPr lang="ru-RU" sz="3700" dirty="0">
              <a:solidFill>
                <a:srgbClr val="002060"/>
              </a:solidFill>
              <a:latin typeface="Monotype Corsiva" panose="03010101010201010101" pitchFamily="66" charset="0"/>
            </a:endParaRPr>
          </a:p>
        </p:txBody>
      </p:sp>
      <p:pic>
        <p:nvPicPr>
          <p:cNvPr id="3" name="Рисунок 2"/>
          <p:cNvPicPr>
            <a:picLocks noChangeAspect="1"/>
          </p:cNvPicPr>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t="5500" b="3000"/>
          <a:stretch/>
        </p:blipFill>
        <p:spPr>
          <a:xfrm>
            <a:off x="696537" y="2006810"/>
            <a:ext cx="5805446" cy="7714345"/>
          </a:xfrm>
          <a:prstGeom prst="rect">
            <a:avLst/>
          </a:prstGeom>
        </p:spPr>
      </p:pic>
      <p:pic>
        <p:nvPicPr>
          <p:cNvPr id="11" name="Рисунок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99116" y="1584251"/>
            <a:ext cx="1096771" cy="1276686"/>
          </a:xfrm>
          <a:prstGeom prst="rect">
            <a:avLst/>
          </a:prstGeom>
        </p:spPr>
      </p:pic>
    </p:spTree>
    <p:extLst>
      <p:ext uri="{BB962C8B-B14F-4D97-AF65-F5344CB8AC3E}">
        <p14:creationId xmlns:p14="http://schemas.microsoft.com/office/powerpoint/2010/main" val="2456418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4" y="0"/>
            <a:ext cx="7561262" cy="10801350"/>
          </a:xfrm>
          <a:prstGeom prst="rect">
            <a:avLst/>
          </a:prstGeom>
        </p:spPr>
      </p:pic>
      <p:sp>
        <p:nvSpPr>
          <p:cNvPr id="2" name="Заголовок 1"/>
          <p:cNvSpPr>
            <a:spLocks noGrp="1"/>
          </p:cNvSpPr>
          <p:nvPr>
            <p:ph type="title"/>
          </p:nvPr>
        </p:nvSpPr>
        <p:spPr>
          <a:xfrm>
            <a:off x="378066" y="541547"/>
            <a:ext cx="6805137" cy="1242163"/>
          </a:xfrm>
        </p:spPr>
        <p:txBody>
          <a:bodyPr>
            <a:normAutofit fontScale="90000"/>
          </a:bodyPr>
          <a:lstStyle/>
          <a:p>
            <a:pPr lvl="0" fontAlgn="base">
              <a:spcAft>
                <a:spcPct val="0"/>
              </a:spcAft>
            </a:pPr>
            <a:r>
              <a:rPr lang="ru-RU" altLang="ru-RU" sz="3700" b="1" dirty="0">
                <a:solidFill>
                  <a:srgbClr val="002060"/>
                </a:solidFill>
                <a:latin typeface="Monotype Corsiva" panose="03010101010201010101" pitchFamily="66" charset="0"/>
                <a:ea typeface="+mn-ea"/>
                <a:cs typeface="Times New Roman" pitchFamily="18" charset="0"/>
              </a:rPr>
              <a:t/>
            </a:r>
            <a:br>
              <a:rPr lang="ru-RU" altLang="ru-RU" sz="3700" b="1" dirty="0">
                <a:solidFill>
                  <a:srgbClr val="002060"/>
                </a:solidFill>
                <a:latin typeface="Monotype Corsiva" panose="03010101010201010101" pitchFamily="66" charset="0"/>
                <a:ea typeface="+mn-ea"/>
                <a:cs typeface="Times New Roman" pitchFamily="18" charset="0"/>
              </a:rPr>
            </a:br>
            <a:r>
              <a:rPr lang="ru-RU" altLang="ru-RU" sz="3700" b="1" dirty="0">
                <a:solidFill>
                  <a:srgbClr val="002060"/>
                </a:solidFill>
                <a:latin typeface="Monotype Corsiva" panose="03010101010201010101" pitchFamily="66" charset="0"/>
                <a:ea typeface="+mn-ea"/>
                <a:cs typeface="Times New Roman" pitchFamily="18" charset="0"/>
              </a:rPr>
              <a:t>«Игры  для закрепления</a:t>
            </a:r>
            <a:br>
              <a:rPr lang="ru-RU" altLang="ru-RU" sz="3700" b="1" dirty="0">
                <a:solidFill>
                  <a:srgbClr val="002060"/>
                </a:solidFill>
                <a:latin typeface="Monotype Corsiva" panose="03010101010201010101" pitchFamily="66" charset="0"/>
                <a:ea typeface="+mn-ea"/>
                <a:cs typeface="Times New Roman" pitchFamily="18" charset="0"/>
              </a:rPr>
            </a:br>
            <a:r>
              <a:rPr lang="ru-RU" altLang="ru-RU" sz="3700" b="1" dirty="0">
                <a:solidFill>
                  <a:srgbClr val="002060"/>
                </a:solidFill>
                <a:latin typeface="Monotype Corsiva" panose="03010101010201010101" pitchFamily="66" charset="0"/>
                <a:ea typeface="+mn-ea"/>
                <a:cs typeface="Times New Roman" pitchFamily="18" charset="0"/>
              </a:rPr>
              <a:t> знаний детей   о ПДД»</a:t>
            </a:r>
            <a:endParaRPr lang="ru-RU" sz="3700" dirty="0">
              <a:solidFill>
                <a:srgbClr val="002060"/>
              </a:solidFill>
              <a:latin typeface="Monotype Corsiva" panose="03010101010201010101" pitchFamily="66" charset="0"/>
            </a:endParaRPr>
          </a:p>
        </p:txBody>
      </p:sp>
      <p:pic>
        <p:nvPicPr>
          <p:cNvPr id="11" name="Рисунок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30256" y="1324859"/>
            <a:ext cx="1290736" cy="1569135"/>
          </a:xfrm>
          <a:prstGeom prst="rect">
            <a:avLst/>
          </a:prstGeom>
        </p:spPr>
      </p:pic>
      <p:sp>
        <p:nvSpPr>
          <p:cNvPr id="8" name="TextBox 7"/>
          <p:cNvSpPr txBox="1"/>
          <p:nvPr/>
        </p:nvSpPr>
        <p:spPr>
          <a:xfrm>
            <a:off x="3132560" y="1800403"/>
            <a:ext cx="2597696" cy="844610"/>
          </a:xfrm>
          <a:prstGeom prst="rect">
            <a:avLst/>
          </a:prstGeom>
          <a:noFill/>
        </p:spPr>
        <p:txBody>
          <a:bodyPr wrap="square" lIns="104923" tIns="52461" rIns="104923" bIns="52461" rtlCol="0">
            <a:spAutoFit/>
          </a:bodyPr>
          <a:lstStyle/>
          <a:p>
            <a:pPr algn="ctr"/>
            <a:endParaRPr lang="ru-RU" sz="1600" b="1" dirty="0">
              <a:solidFill>
                <a:srgbClr val="00B050"/>
              </a:solidFill>
              <a:latin typeface="Times New Roman" panose="02020603050405020304" pitchFamily="18" charset="0"/>
              <a:cs typeface="Times New Roman" panose="02020603050405020304" pitchFamily="18" charset="0"/>
            </a:endParaRPr>
          </a:p>
          <a:p>
            <a:pPr algn="ctr"/>
            <a:r>
              <a:rPr lang="ru-RU" sz="1600" b="1" dirty="0">
                <a:solidFill>
                  <a:srgbClr val="0070C0"/>
                </a:solidFill>
                <a:latin typeface="Times New Roman" panose="02020603050405020304" pitchFamily="18" charset="0"/>
                <a:cs typeface="Times New Roman" panose="02020603050405020304" pitchFamily="18" charset="0"/>
              </a:rPr>
              <a:t>  Помогите </a:t>
            </a:r>
            <a:r>
              <a:rPr lang="ru-RU" sz="1600" b="1" dirty="0" smtClean="0">
                <a:solidFill>
                  <a:srgbClr val="0070C0"/>
                </a:solidFill>
                <a:latin typeface="Times New Roman" panose="02020603050405020304" pitchFamily="18" charset="0"/>
                <a:cs typeface="Times New Roman" panose="02020603050405020304" pitchFamily="18" charset="0"/>
              </a:rPr>
              <a:t>паровозику</a:t>
            </a:r>
          </a:p>
          <a:p>
            <a:pPr algn="ctr"/>
            <a:r>
              <a:rPr lang="ru-RU" sz="1600" b="1" dirty="0" smtClean="0">
                <a:solidFill>
                  <a:srgbClr val="0070C0"/>
                </a:solidFill>
                <a:latin typeface="Times New Roman" panose="02020603050405020304" pitchFamily="18" charset="0"/>
                <a:cs typeface="Times New Roman" panose="02020603050405020304" pitchFamily="18" charset="0"/>
              </a:rPr>
              <a:t>пройти лабиринт </a:t>
            </a:r>
            <a:endParaRPr lang="ru-RU" sz="1600" b="1" dirty="0">
              <a:solidFill>
                <a:srgbClr val="0070C0"/>
              </a:solidFill>
              <a:latin typeface="Times New Roman" panose="02020603050405020304" pitchFamily="18" charset="0"/>
              <a:cs typeface="Times New Roman" panose="02020603050405020304" pitchFamily="18" charset="0"/>
            </a:endParaRPr>
          </a:p>
        </p:txBody>
      </p:sp>
      <p:sp>
        <p:nvSpPr>
          <p:cNvPr id="10" name="Овальная выноска 9"/>
          <p:cNvSpPr/>
          <p:nvPr/>
        </p:nvSpPr>
        <p:spPr>
          <a:xfrm>
            <a:off x="2933635" y="1951099"/>
            <a:ext cx="2796620" cy="812733"/>
          </a:xfrm>
          <a:prstGeom prst="wedgeEllipseCallout">
            <a:avLst>
              <a:gd name="adj1" fmla="val 55295"/>
              <a:gd name="adj2" fmla="val -63375"/>
            </a:avLst>
          </a:prstGeom>
          <a:noFill/>
        </p:spPr>
        <p:style>
          <a:lnRef idx="2">
            <a:schemeClr val="accent1">
              <a:shade val="50000"/>
            </a:schemeClr>
          </a:lnRef>
          <a:fillRef idx="1">
            <a:schemeClr val="accent1"/>
          </a:fillRef>
          <a:effectRef idx="0">
            <a:schemeClr val="accent1"/>
          </a:effectRef>
          <a:fontRef idx="minor">
            <a:schemeClr val="lt1"/>
          </a:fontRef>
        </p:style>
        <p:txBody>
          <a:bodyPr lIns="104923" tIns="52461" rIns="104923" bIns="52461" spcCol="0" rtlCol="0" anchor="ctr"/>
          <a:lstStyle/>
          <a:p>
            <a:pPr algn="ctr"/>
            <a:endParaRPr lang="ru-RU">
              <a:solidFill>
                <a:prstClr val="white"/>
              </a:solidFill>
            </a:endParaRPr>
          </a:p>
        </p:txBody>
      </p:sp>
      <p:pic>
        <p:nvPicPr>
          <p:cNvPr id="3" name="Рисунок 2"/>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saturation sat="300000"/>
                    </a14:imgEffect>
                  </a14:imgLayer>
                </a14:imgProps>
              </a:ext>
              <a:ext uri="{28A0092B-C50C-407E-A947-70E740481C1C}">
                <a14:useLocalDpi xmlns:a14="http://schemas.microsoft.com/office/drawing/2010/main" val="0"/>
              </a:ext>
            </a:extLst>
          </a:blip>
          <a:stretch>
            <a:fillRect/>
          </a:stretch>
        </p:blipFill>
        <p:spPr>
          <a:xfrm>
            <a:off x="1001906" y="3104070"/>
            <a:ext cx="5716235" cy="6464518"/>
          </a:xfrm>
          <a:prstGeom prst="rect">
            <a:avLst/>
          </a:prstGeom>
        </p:spPr>
      </p:pic>
    </p:spTree>
    <p:extLst>
      <p:ext uri="{BB962C8B-B14F-4D97-AF65-F5344CB8AC3E}">
        <p14:creationId xmlns:p14="http://schemas.microsoft.com/office/powerpoint/2010/main" val="1869786196"/>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449</TotalTime>
  <Words>2903</Words>
  <Application>Microsoft Office PowerPoint</Application>
  <PresentationFormat>Произвольный</PresentationFormat>
  <Paragraphs>294</Paragraphs>
  <Slides>24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Тема Office</vt:lpstr>
      <vt:lpstr>   «Приключения Буратино  в стране Светофории» </vt:lpstr>
      <vt:lpstr>      </vt:lpstr>
      <vt:lpstr>Презентация PowerPoint</vt:lpstr>
      <vt:lpstr>Презентация PowerPoint</vt:lpstr>
      <vt:lpstr>Презентация PowerPoint</vt:lpstr>
      <vt:lpstr> «Игры  для закрепления  знаний детей   о ПДД»</vt:lpstr>
      <vt:lpstr> «Игры  для закрепления  знаний детей   о ПДД»</vt:lpstr>
      <vt:lpstr> «Игры  для закрепления  знаний детей   о ПДД»</vt:lpstr>
      <vt:lpstr> «Игры  для закрепления  знаний детей   о ПДД»</vt:lpstr>
      <vt:lpstr>     «В гостях у сказки»</vt:lpstr>
      <vt:lpstr>     «В гостях у сказки»</vt:lpstr>
      <vt:lpstr>«Что почитать ребенку о ПДД» </vt:lpstr>
      <vt:lpstr>«Информационные порталы» </vt:lpstr>
      <vt:lpstr>«Творим   вместе с детьми» </vt:lpstr>
      <vt:lpstr>«Перекресток загадок»</vt:lpstr>
      <vt:lpstr>«Поэтическая страничка»</vt:lpstr>
      <vt:lpstr>«Советы родителям»</vt:lpstr>
      <vt:lpstr>«Советы родителям»</vt:lpstr>
      <vt:lpstr>«Советы родителям»</vt:lpstr>
      <vt:lpstr>«А у нас в саду!» </vt:lpstr>
      <vt:lpstr>«А у нас в саду!» </vt:lpstr>
      <vt:lpstr>«Творчество детей»</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«Приключения Буратино  в стране Светофории» </dc:title>
  <dc:creator>п</dc:creator>
  <cp:lastModifiedBy>п</cp:lastModifiedBy>
  <cp:revision>43</cp:revision>
  <dcterms:created xsi:type="dcterms:W3CDTF">2018-01-10T15:52:13Z</dcterms:created>
  <dcterms:modified xsi:type="dcterms:W3CDTF">2018-01-12T09:34:27Z</dcterms:modified>
</cp:coreProperties>
</file>